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6"/>
  </p:notesMasterIdLst>
  <p:sldIdLst>
    <p:sldId id="353" r:id="rId2"/>
    <p:sldId id="312" r:id="rId3"/>
    <p:sldId id="428" r:id="rId4"/>
    <p:sldId id="429" r:id="rId5"/>
    <p:sldId id="424" r:id="rId6"/>
    <p:sldId id="422" r:id="rId7"/>
    <p:sldId id="423" r:id="rId8"/>
    <p:sldId id="427" r:id="rId9"/>
    <p:sldId id="425" r:id="rId10"/>
    <p:sldId id="426" r:id="rId11"/>
    <p:sldId id="430" r:id="rId12"/>
    <p:sldId id="431" r:id="rId13"/>
    <p:sldId id="432" r:id="rId14"/>
    <p:sldId id="390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4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4E25"/>
    <a:srgbClr val="920000"/>
    <a:srgbClr val="225C29"/>
    <a:srgbClr val="F68B32"/>
    <a:srgbClr val="26582A"/>
    <a:srgbClr val="245228"/>
    <a:srgbClr val="2B5730"/>
    <a:srgbClr val="306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9812" autoAdjust="0"/>
  </p:normalViewPr>
  <p:slideViewPr>
    <p:cSldViewPr>
      <p:cViewPr varScale="1">
        <p:scale>
          <a:sx n="74" d="100"/>
          <a:sy n="74" d="100"/>
        </p:scale>
        <p:origin x="127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4F594D6-ECDC-4319-980F-295FD8963409}" type="datetimeFigureOut">
              <a:rPr lang="en-US"/>
              <a:pPr>
                <a:defRPr/>
              </a:pPr>
              <a:t>2/25/2015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ED3B82-B55D-4D08-8427-701F16A9F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907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We sum up IMOD in three simple words: Innovate. Grow. Prosper. Through the right kinds of innovations, we can help poor smallholders escape poverty for good.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 hope I’ve been able to convey to you the major elements of our new strategy. We’re all excited about it. It opens up new vistas, new challenges, and new opportunities.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Let us walk down this exciting road together.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Thank you.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AB92DA-A965-485C-901A-A6F4B7FC304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38883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697038" cy="5516563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8964613" y="0"/>
            <a:ext cx="179387" cy="3619500"/>
          </a:xfrm>
          <a:prstGeom prst="rect">
            <a:avLst/>
          </a:prstGeom>
          <a:solidFill>
            <a:srgbClr val="F68B32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IN"/>
          </a:p>
        </p:txBody>
      </p:sp>
      <p:pic>
        <p:nvPicPr>
          <p:cNvPr id="6" name="Picture 6" descr="D:\Jobs 2013\ID and Visiting cards\Covers\M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054475"/>
            <a:ext cx="854075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5567363"/>
            <a:ext cx="1697038" cy="1290637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grpSp>
        <p:nvGrpSpPr>
          <p:cNvPr id="8" name="Group 8"/>
          <p:cNvGrpSpPr>
            <a:grpSpLocks noChangeAspect="1"/>
          </p:cNvGrpSpPr>
          <p:nvPr userDrawn="1"/>
        </p:nvGrpSpPr>
        <p:grpSpPr bwMode="auto">
          <a:xfrm>
            <a:off x="755650" y="5905500"/>
            <a:ext cx="5164138" cy="735013"/>
            <a:chOff x="1774046" y="6078378"/>
            <a:chExt cx="4917910" cy="667182"/>
          </a:xfrm>
        </p:grpSpPr>
        <p:sp>
          <p:nvSpPr>
            <p:cNvPr id="9" name="Rectangle 8"/>
            <p:cNvSpPr/>
            <p:nvPr/>
          </p:nvSpPr>
          <p:spPr>
            <a:xfrm>
              <a:off x="1774046" y="6078378"/>
              <a:ext cx="4917910" cy="667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" name="Picture 3" descr="D:\Jobs 2013\ID and Visiting cards\ICRISAT-Logo-Extended Gree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598" y="6146308"/>
              <a:ext cx="4694805" cy="523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57D70-4507-4517-B17E-FCAA707724A0}" type="datetimeFigureOut">
              <a:rPr lang="en-US"/>
              <a:pPr>
                <a:defRPr/>
              </a:pPr>
              <a:t>2/25/2015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09E98-6BBD-4CC8-9A0D-01C0E46BB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84128"/>
      </p:ext>
    </p:extLst>
  </p:cSld>
  <p:clrMapOvr>
    <a:masterClrMapping/>
  </p:clrMapOvr>
  <p:transition spd="slow" advClick="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8964613" y="0"/>
            <a:ext cx="179387" cy="3619500"/>
          </a:xfrm>
          <a:prstGeom prst="rect">
            <a:avLst/>
          </a:prstGeom>
          <a:solidFill>
            <a:srgbClr val="F68B32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187450" cy="5516563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6" name="Rectangle 5"/>
          <p:cNvSpPr/>
          <p:nvPr userDrawn="1"/>
        </p:nvSpPr>
        <p:spPr>
          <a:xfrm>
            <a:off x="0" y="5565775"/>
            <a:ext cx="1187450" cy="769938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pic>
        <p:nvPicPr>
          <p:cNvPr id="7" name="Picture 9" descr="D:\Jobs 2013\ID and Visiting cards\Covers\M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4532313"/>
            <a:ext cx="576262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E:\Vengal Backup\D\Jobs\IC Logos\For Intranet\5 Basic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6350000"/>
            <a:ext cx="1200151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56BBA-8575-445F-9F65-CD67BCF9AD1B}" type="datetimeFigureOut">
              <a:rPr lang="en-US"/>
              <a:pPr>
                <a:defRPr/>
              </a:pPr>
              <a:t>2/25/2015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73A63-AEC0-4766-8142-E67D1FD17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4578"/>
      </p:ext>
    </p:extLst>
  </p:cSld>
  <p:clrMapOvr>
    <a:masterClrMapping/>
  </p:clrMapOvr>
  <p:transition spd="slow" advClick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2A5-62AC-4C2E-B0E5-2C2559303AF7}" type="datetimeFigureOut">
              <a:rPr lang="en-US"/>
              <a:pPr>
                <a:defRPr/>
              </a:pPr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CD2B-E26A-4066-93DA-EA571007A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64227"/>
      </p:ext>
    </p:extLst>
  </p:cSld>
  <p:clrMapOvr>
    <a:masterClrMapping/>
  </p:clrMapOvr>
  <p:transition spd="slow" advClick="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B137B-8FB7-4679-8208-E97BFABBD126}" type="datetimeFigureOut">
              <a:rPr lang="en-US"/>
              <a:pPr>
                <a:defRPr/>
              </a:pPr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2F2B-0764-41A6-90AD-1C792CBFD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81743"/>
      </p:ext>
    </p:extLst>
  </p:cSld>
  <p:clrMapOvr>
    <a:masterClrMapping/>
  </p:clrMapOvr>
  <p:transition spd="slow" advClick="0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0897573-5414-4AF6-8F5A-BE5F2927FBCD}" type="datetimeFigureOut">
              <a:rPr lang="en-IN"/>
              <a:pPr>
                <a:defRPr/>
              </a:pPr>
              <a:t>25-02-2015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289D1B-8579-45FE-AD3E-B129E60CC34F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</p:sldLayoutIdLst>
  <p:transition spd="slow" advClick="0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63888" y="1873217"/>
            <a:ext cx="5328592" cy="2635903"/>
          </a:xfrm>
        </p:spPr>
        <p:txBody>
          <a:bodyPr rtlCol="0">
            <a:noAutofit/>
          </a:bodyPr>
          <a:lstStyle/>
          <a:p>
            <a:pPr algn="l"/>
            <a:r>
              <a:rPr lang="en-US" sz="4200" b="1" dirty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Opportunities for partnership</a:t>
            </a:r>
            <a:r>
              <a:rPr lang="en-US" sz="4200" b="1" dirty="0" smtClean="0">
                <a:solidFill>
                  <a:schemeClr val="accent3">
                    <a:lumMod val="50000"/>
                  </a:schemeClr>
                </a:solidFill>
                <a:ea typeface="+mn-ea"/>
                <a:cs typeface="Arial" charset="0"/>
              </a:rPr>
              <a:t/>
            </a:r>
            <a:br>
              <a:rPr lang="en-US" sz="4200" b="1" dirty="0" smtClean="0">
                <a:solidFill>
                  <a:schemeClr val="accent3">
                    <a:lumMod val="50000"/>
                  </a:schemeClr>
                </a:solidFill>
                <a:ea typeface="+mn-ea"/>
                <a:cs typeface="Arial" charset="0"/>
              </a:rPr>
            </a:br>
            <a:r>
              <a:rPr lang="en-US" sz="4200" b="1" dirty="0" smtClean="0">
                <a:solidFill>
                  <a:schemeClr val="accent3">
                    <a:lumMod val="50000"/>
                  </a:schemeClr>
                </a:solidFill>
                <a:ea typeface="+mn-ea"/>
                <a:cs typeface="Arial" charset="0"/>
              </a:rPr>
              <a:t/>
            </a:r>
            <a:br>
              <a:rPr lang="en-US" sz="4200" b="1" dirty="0" smtClean="0">
                <a:solidFill>
                  <a:schemeClr val="accent3">
                    <a:lumMod val="50000"/>
                  </a:schemeClr>
                </a:solidFill>
                <a:ea typeface="+mn-ea"/>
                <a:cs typeface="Arial" charset="0"/>
              </a:rPr>
            </a:br>
            <a:r>
              <a:rPr lang="en-US" sz="3600" b="1" dirty="0" smtClean="0">
                <a:solidFill>
                  <a:srgbClr val="C00000"/>
                </a:solidFill>
                <a:ea typeface="+mn-ea"/>
                <a:cs typeface="Arial" charset="0"/>
              </a:rPr>
              <a:t>between</a:t>
            </a:r>
            <a:r>
              <a:rPr lang="en-US" sz="4200" b="1" dirty="0" smtClean="0">
                <a:solidFill>
                  <a:schemeClr val="accent3">
                    <a:lumMod val="50000"/>
                  </a:schemeClr>
                </a:solidFill>
                <a:ea typeface="+mn-ea"/>
                <a:cs typeface="Arial" charset="0"/>
              </a:rPr>
              <a:t> </a:t>
            </a:r>
            <a:br>
              <a:rPr lang="en-US" sz="4200" b="1" dirty="0" smtClean="0">
                <a:solidFill>
                  <a:schemeClr val="accent3">
                    <a:lumMod val="50000"/>
                  </a:schemeClr>
                </a:solidFill>
                <a:ea typeface="+mn-ea"/>
                <a:cs typeface="Arial" charset="0"/>
              </a:rPr>
            </a:br>
            <a:r>
              <a:rPr lang="en-US" sz="3600" b="1" dirty="0" smtClean="0">
                <a:solidFill>
                  <a:srgbClr val="C00000"/>
                </a:solidFill>
                <a:ea typeface="+mn-ea"/>
                <a:cs typeface="Arial" charset="0"/>
              </a:rPr>
              <a:t>Africa RISING and </a:t>
            </a:r>
            <a:br>
              <a:rPr lang="en-US" sz="3600" b="1" dirty="0" smtClean="0">
                <a:solidFill>
                  <a:srgbClr val="C00000"/>
                </a:solidFill>
                <a:ea typeface="+mn-ea"/>
                <a:cs typeface="Arial" charset="0"/>
              </a:rPr>
            </a:br>
            <a:r>
              <a:rPr lang="en-US" sz="3600" b="1" dirty="0" smtClean="0">
                <a:solidFill>
                  <a:srgbClr val="C00000"/>
                </a:solidFill>
                <a:ea typeface="+mn-ea"/>
                <a:cs typeface="Arial" charset="0"/>
              </a:rPr>
              <a:t>the GCC- </a:t>
            </a:r>
            <a:r>
              <a:rPr lang="en-US" sz="3600" b="1" dirty="0" err="1" smtClean="0">
                <a:solidFill>
                  <a:srgbClr val="C00000"/>
                </a:solidFill>
                <a:ea typeface="+mn-ea"/>
                <a:cs typeface="Arial" charset="0"/>
              </a:rPr>
              <a:t>Mopti</a:t>
            </a:r>
            <a:r>
              <a:rPr lang="en-US" sz="3600" b="1" dirty="0" smtClean="0">
                <a:solidFill>
                  <a:srgbClr val="C00000"/>
                </a:solidFill>
                <a:ea typeface="+mn-ea"/>
                <a:cs typeface="Arial" charset="0"/>
              </a:rPr>
              <a:t> project</a:t>
            </a:r>
            <a:r>
              <a:rPr lang="en-US" sz="3600" b="1" dirty="0">
                <a:solidFill>
                  <a:srgbClr val="C00000"/>
                </a:solidFill>
                <a:ea typeface="+mn-ea"/>
                <a:cs typeface="Arial" charset="0"/>
              </a:rPr>
              <a:t/>
            </a:r>
            <a:br>
              <a:rPr lang="en-US" sz="3600" b="1" dirty="0">
                <a:solidFill>
                  <a:srgbClr val="C00000"/>
                </a:solidFill>
                <a:ea typeface="+mn-ea"/>
                <a:cs typeface="Arial" charset="0"/>
              </a:rPr>
            </a:br>
            <a:endParaRPr lang="en-US" sz="3600" b="1" dirty="0">
              <a:solidFill>
                <a:srgbClr val="C00000"/>
              </a:solidFill>
              <a:ea typeface="+mn-ea"/>
              <a:cs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987824" y="3373454"/>
            <a:ext cx="0" cy="2471584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635896" y="5475706"/>
            <a:ext cx="3857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Sinare Boubacar - </a:t>
            </a:r>
            <a:r>
              <a:rPr lang="en-IN" i="1" dirty="0">
                <a:solidFill>
                  <a:schemeClr val="accent3">
                    <a:lumMod val="50000"/>
                  </a:schemeClr>
                </a:solidFill>
              </a:rPr>
              <a:t>Scientific officer GCC</a:t>
            </a:r>
            <a:endParaRPr lang="en-US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964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/>
            <a:r>
              <a:rPr lang="en-US" sz="3200" b="1" dirty="0" err="1" smtClean="0">
                <a:solidFill>
                  <a:srgbClr val="224E25"/>
                </a:solidFill>
              </a:rPr>
              <a:t>Rainfed</a:t>
            </a:r>
            <a:r>
              <a:rPr lang="en-US" sz="3200" b="1" dirty="0" smtClean="0">
                <a:solidFill>
                  <a:srgbClr val="224E25"/>
                </a:solidFill>
              </a:rPr>
              <a:t> agriculture practices</a:t>
            </a:r>
            <a:endParaRPr lang="en-US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1596856"/>
            <a:ext cx="6264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Soil fertility management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Improved cultivars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Compost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Crop </a:t>
            </a:r>
            <a:r>
              <a:rPr lang="en-US" sz="2400" dirty="0" smtClean="0">
                <a:solidFill>
                  <a:srgbClr val="224E25"/>
                </a:solidFill>
              </a:rPr>
              <a:t>diversification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en-US" sz="2400" dirty="0" smtClean="0">
              <a:solidFill>
                <a:srgbClr val="224E25"/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>
                <a:solidFill>
                  <a:srgbClr val="224E25"/>
                </a:solidFill>
              </a:rPr>
              <a:t>Others </a:t>
            </a:r>
            <a:r>
              <a:rPr lang="en-US" sz="2400" dirty="0" smtClean="0">
                <a:solidFill>
                  <a:srgbClr val="224E25"/>
                </a:solidFill>
              </a:rPr>
              <a:t>(</a:t>
            </a:r>
            <a:r>
              <a:rPr lang="en-US" sz="2400" dirty="0">
                <a:solidFill>
                  <a:srgbClr val="224E25"/>
                </a:solidFill>
              </a:rPr>
              <a:t>f</a:t>
            </a:r>
            <a:r>
              <a:rPr lang="en-US" sz="2400" dirty="0" smtClean="0">
                <a:solidFill>
                  <a:srgbClr val="224E25"/>
                </a:solidFill>
              </a:rPr>
              <a:t>odder</a:t>
            </a:r>
          </a:p>
          <a:p>
            <a:pPr lvl="1"/>
            <a:r>
              <a:rPr lang="en-US" sz="2400" dirty="0">
                <a:solidFill>
                  <a:srgbClr val="224E25"/>
                </a:solidFill>
              </a:rPr>
              <a:t>	</a:t>
            </a:r>
            <a:r>
              <a:rPr lang="en-US" sz="2400" dirty="0" smtClean="0">
                <a:solidFill>
                  <a:srgbClr val="224E25"/>
                </a:solidFill>
              </a:rPr>
              <a:t>banks)</a:t>
            </a:r>
            <a:endParaRPr lang="en-US" sz="2400" dirty="0">
              <a:solidFill>
                <a:srgbClr val="224E25"/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endParaRPr lang="en-US" sz="2400" dirty="0">
              <a:solidFill>
                <a:srgbClr val="224E25"/>
              </a:solidFill>
            </a:endParaRPr>
          </a:p>
        </p:txBody>
      </p:sp>
      <p:pic>
        <p:nvPicPr>
          <p:cNvPr id="6146" name="Picture 2" descr="Photo: ICRIS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653136"/>
            <a:ext cx="31146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74" y="3211411"/>
            <a:ext cx="3779912" cy="21262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93904" y="5543772"/>
            <a:ext cx="252028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US" sz="2400" dirty="0" smtClean="0">
                <a:solidFill>
                  <a:srgbClr val="224E25"/>
                </a:solidFill>
              </a:rPr>
              <a:t>FARMING </a:t>
            </a:r>
            <a:br>
              <a:rPr lang="en-US" sz="2400" dirty="0" smtClean="0">
                <a:solidFill>
                  <a:srgbClr val="224E25"/>
                </a:solidFill>
              </a:rPr>
            </a:br>
            <a:r>
              <a:rPr lang="en-US" sz="2400" dirty="0" smtClean="0">
                <a:solidFill>
                  <a:srgbClr val="224E25"/>
                </a:solidFill>
              </a:rPr>
              <a:t>SYSTEM </a:t>
            </a:r>
          </a:p>
          <a:p>
            <a:pPr lvl="1"/>
            <a:r>
              <a:rPr lang="en-US" sz="2400" dirty="0" smtClean="0">
                <a:solidFill>
                  <a:srgbClr val="224E25"/>
                </a:solidFill>
              </a:rPr>
              <a:t>APPROACH</a:t>
            </a:r>
          </a:p>
        </p:txBody>
      </p:sp>
    </p:spTree>
    <p:extLst>
      <p:ext uri="{BB962C8B-B14F-4D97-AF65-F5344CB8AC3E}">
        <p14:creationId xmlns:p14="http://schemas.microsoft.com/office/powerpoint/2010/main" val="1769668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/>
            <a:r>
              <a:rPr lang="en-US" sz="3200" b="1" dirty="0" smtClean="0">
                <a:solidFill>
                  <a:srgbClr val="224E25"/>
                </a:solidFill>
              </a:rPr>
              <a:t>Synergies with Africa RISING</a:t>
            </a:r>
            <a:endParaRPr lang="en-US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3406348"/>
            <a:ext cx="62646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GCC </a:t>
            </a:r>
            <a:r>
              <a:rPr lang="en-US" sz="2400" dirty="0">
                <a:solidFill>
                  <a:srgbClr val="224E25"/>
                </a:solidFill>
              </a:rPr>
              <a:t>has taken into consideration the comments from the mid-term evaluation of the Mali Africa </a:t>
            </a:r>
            <a:r>
              <a:rPr lang="en-US" sz="2400" dirty="0" smtClean="0">
                <a:solidFill>
                  <a:srgbClr val="224E25"/>
                </a:solidFill>
              </a:rPr>
              <a:t>RISING</a:t>
            </a:r>
            <a:r>
              <a:rPr lang="en-US" sz="2400" dirty="0">
                <a:solidFill>
                  <a:srgbClr val="224E25"/>
                </a:solidFill>
              </a:rPr>
              <a:t> </a:t>
            </a:r>
            <a:r>
              <a:rPr lang="en-US" sz="2400" dirty="0" smtClean="0">
                <a:solidFill>
                  <a:srgbClr val="224E25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olidFill>
                  <a:srgbClr val="224E25"/>
                </a:solidFill>
              </a:rPr>
              <a:t>Technology </a:t>
            </a:r>
            <a:r>
              <a:rPr lang="en-US" sz="2400" dirty="0">
                <a:solidFill>
                  <a:srgbClr val="224E25"/>
                </a:solidFill>
              </a:rPr>
              <a:t>Parks </a:t>
            </a:r>
            <a:r>
              <a:rPr lang="en-US" sz="2400" dirty="0" smtClean="0">
                <a:solidFill>
                  <a:srgbClr val="224E25"/>
                </a:solidFill>
              </a:rPr>
              <a:t>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Research questions to be explored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Staff </a:t>
            </a:r>
            <a:r>
              <a:rPr lang="en-US" sz="2400" dirty="0">
                <a:solidFill>
                  <a:srgbClr val="224E25"/>
                </a:solidFill>
              </a:rPr>
              <a:t>of the two projects is daily </a:t>
            </a:r>
            <a:r>
              <a:rPr lang="en-US" sz="2400" dirty="0" smtClean="0">
                <a:solidFill>
                  <a:srgbClr val="224E25"/>
                </a:solidFill>
              </a:rPr>
              <a:t>collaborating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604" y="1613507"/>
            <a:ext cx="2172457" cy="1304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1863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/>
            <a:r>
              <a:rPr lang="en-US" sz="3200" b="1" dirty="0" smtClean="0">
                <a:solidFill>
                  <a:srgbClr val="224E25"/>
                </a:solidFill>
              </a:rPr>
              <a:t>Technology parks</a:t>
            </a:r>
            <a:endParaRPr lang="en-US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2154336"/>
            <a:ext cx="62646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i="1" dirty="0">
                <a:solidFill>
                  <a:srgbClr val="224E25"/>
                </a:solidFill>
              </a:rPr>
              <a:t>-</a:t>
            </a:r>
            <a:r>
              <a:rPr lang="en-US" sz="2400" i="1" dirty="0" smtClean="0">
                <a:solidFill>
                  <a:srgbClr val="224E25"/>
                </a:solidFill>
              </a:rPr>
              <a:t>Idea from the Africa RISING mid term review</a:t>
            </a:r>
          </a:p>
          <a:p>
            <a:pPr lvl="1"/>
            <a:r>
              <a:rPr lang="en-US" sz="2400" i="1" dirty="0" smtClean="0">
                <a:solidFill>
                  <a:srgbClr val="224E25"/>
                </a:solidFill>
              </a:rPr>
              <a:t>-Locations based on farmers </a:t>
            </a:r>
            <a:r>
              <a:rPr lang="en-US" sz="2400" i="1" dirty="0">
                <a:solidFill>
                  <a:srgbClr val="224E25"/>
                </a:solidFill>
              </a:rPr>
              <a:t>vulnerability, </a:t>
            </a:r>
            <a:r>
              <a:rPr lang="en-US" sz="2400" i="1" dirty="0" smtClean="0">
                <a:solidFill>
                  <a:srgbClr val="224E25"/>
                </a:solidFill>
              </a:rPr>
              <a:t>climate change perception, community collaboration 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en-US" sz="2400" dirty="0">
              <a:solidFill>
                <a:srgbClr val="224E25"/>
              </a:solidFill>
            </a:endParaRPr>
          </a:p>
          <a:p>
            <a:pPr lvl="1"/>
            <a:r>
              <a:rPr lang="en-US" sz="2400" dirty="0" smtClean="0">
                <a:solidFill>
                  <a:srgbClr val="224E25"/>
                </a:solidFill>
              </a:rPr>
              <a:t>Use of technology park:</a:t>
            </a:r>
            <a:endParaRPr lang="en-US" sz="2400" dirty="0">
              <a:solidFill>
                <a:srgbClr val="224E25"/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>
                <a:solidFill>
                  <a:srgbClr val="224E25"/>
                </a:solidFill>
              </a:rPr>
              <a:t>Easy accessible demonstration plot where weather forecast information is used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FFS </a:t>
            </a:r>
            <a:r>
              <a:rPr lang="en-US" sz="2400" dirty="0">
                <a:solidFill>
                  <a:srgbClr val="224E25"/>
                </a:solidFill>
              </a:rPr>
              <a:t>to train farmers </a:t>
            </a:r>
            <a:r>
              <a:rPr lang="en-US" sz="2400" dirty="0" smtClean="0">
                <a:solidFill>
                  <a:srgbClr val="224E25"/>
                </a:solidFill>
              </a:rPr>
              <a:t>trainers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Merging </a:t>
            </a:r>
            <a:r>
              <a:rPr lang="en-US" sz="2400" dirty="0">
                <a:solidFill>
                  <a:srgbClr val="224E25"/>
                </a:solidFill>
              </a:rPr>
              <a:t>agro-meteorological information with the collection of data on the crop </a:t>
            </a:r>
            <a:r>
              <a:rPr lang="en-US" sz="2400" dirty="0" err="1">
                <a:solidFill>
                  <a:srgbClr val="224E25"/>
                </a:solidFill>
              </a:rPr>
              <a:t>phenologyc</a:t>
            </a:r>
            <a:r>
              <a:rPr lang="en-US" sz="2400" dirty="0">
                <a:solidFill>
                  <a:srgbClr val="224E25"/>
                </a:solidFill>
              </a:rPr>
              <a:t> phases of adapted varieties 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en-US" sz="2400" dirty="0">
              <a:solidFill>
                <a:srgbClr val="224E2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862" y="120481"/>
            <a:ext cx="282892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2099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197768"/>
            <a:ext cx="6646862" cy="1143000"/>
          </a:xfrm>
        </p:spPr>
        <p:txBody>
          <a:bodyPr rtlCol="0">
            <a:normAutofit/>
          </a:bodyPr>
          <a:lstStyle/>
          <a:p>
            <a:pPr algn="l"/>
            <a:r>
              <a:rPr lang="en-US" sz="3200" b="1" dirty="0" smtClean="0">
                <a:solidFill>
                  <a:srgbClr val="224E25"/>
                </a:solidFill>
              </a:rPr>
              <a:t>Others collaborations with </a:t>
            </a:r>
            <a:br>
              <a:rPr lang="en-US" sz="3200" b="1" dirty="0" smtClean="0">
                <a:solidFill>
                  <a:srgbClr val="224E25"/>
                </a:solidFill>
              </a:rPr>
            </a:br>
            <a:r>
              <a:rPr lang="en-US" sz="3200" b="1" dirty="0" smtClean="0">
                <a:solidFill>
                  <a:srgbClr val="224E25"/>
                </a:solidFill>
              </a:rPr>
              <a:t>Africa RISING</a:t>
            </a:r>
            <a:endParaRPr lang="en-US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1596856"/>
            <a:ext cx="6264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>
                <a:solidFill>
                  <a:srgbClr val="224E25"/>
                </a:solidFill>
              </a:rPr>
              <a:t>Discussion of research questions to be </a:t>
            </a:r>
            <a:r>
              <a:rPr lang="en-US" sz="2400" dirty="0" smtClean="0">
                <a:solidFill>
                  <a:srgbClr val="224E25"/>
                </a:solidFill>
              </a:rPr>
              <a:t>explored and scientific protocols</a:t>
            </a:r>
            <a:endParaRPr lang="en-US" sz="2400" dirty="0">
              <a:solidFill>
                <a:srgbClr val="224E25"/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>
                <a:solidFill>
                  <a:srgbClr val="224E25"/>
                </a:solidFill>
              </a:rPr>
              <a:t>Staff of the two projects is daily </a:t>
            </a:r>
            <a:r>
              <a:rPr lang="en-US" sz="2400" dirty="0" smtClean="0">
                <a:solidFill>
                  <a:srgbClr val="224E25"/>
                </a:solidFill>
              </a:rPr>
              <a:t>collaborating: </a:t>
            </a:r>
          </a:p>
          <a:p>
            <a:pPr marL="1714500" lvl="3" indent="-342900">
              <a:buSzPct val="85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24E25"/>
                </a:solidFill>
              </a:rPr>
              <a:t>s</a:t>
            </a:r>
            <a:r>
              <a:rPr lang="en-US" sz="2400" dirty="0" smtClean="0">
                <a:solidFill>
                  <a:srgbClr val="224E25"/>
                </a:solidFill>
              </a:rPr>
              <a:t>oil &amp; water conservation technologies </a:t>
            </a:r>
          </a:p>
          <a:p>
            <a:pPr marL="1714500" lvl="3" indent="-342900">
              <a:buSzPct val="85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</a:rPr>
              <a:t>soil sampling </a:t>
            </a:r>
          </a:p>
          <a:p>
            <a:pPr marL="1714500" lvl="3" indent="-342900">
              <a:buSzPct val="85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</a:rPr>
              <a:t>statistical analysis </a:t>
            </a:r>
            <a:endParaRPr lang="en-US" sz="2400" dirty="0">
              <a:solidFill>
                <a:srgbClr val="224E2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969" y="4860435"/>
            <a:ext cx="2784039" cy="1524341"/>
          </a:xfrm>
          <a:prstGeom prst="rect">
            <a:avLst/>
          </a:prstGeom>
        </p:spPr>
      </p:pic>
      <p:pic>
        <p:nvPicPr>
          <p:cNvPr id="1028" name="Picture 4" descr="Mil poussant dans des zai/Mopti (Mali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4860435"/>
            <a:ext cx="2365355" cy="152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3688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419" y="1772919"/>
            <a:ext cx="5904656" cy="3321369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698752" y="1988840"/>
            <a:ext cx="2789486" cy="5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C00000"/>
                </a:solidFill>
                <a:cs typeface="Calibri" pitchFamily="34" charset="0"/>
              </a:rPr>
              <a:t>Thanks!</a:t>
            </a:r>
            <a:endParaRPr lang="en-US" sz="3600" b="1" dirty="0">
              <a:solidFill>
                <a:srgbClr val="C00000"/>
              </a:solidFill>
              <a:cs typeface="Calibri" pitchFamily="34" charset="0"/>
            </a:endParaRPr>
          </a:p>
        </p:txBody>
      </p:sp>
      <p:pic>
        <p:nvPicPr>
          <p:cNvPr id="39939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34"/>
          <a:stretch>
            <a:fillRect/>
          </a:stretch>
        </p:blipFill>
        <p:spPr bwMode="auto">
          <a:xfrm>
            <a:off x="6340475" y="5516563"/>
            <a:ext cx="2260600" cy="892175"/>
          </a:xfrm>
          <a:prstGeom prst="rect">
            <a:avLst/>
          </a:prstGeom>
          <a:solidFill>
            <a:schemeClr val="bg1">
              <a:alpha val="3882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8"/>
          <p:cNvSpPr txBox="1">
            <a:spLocks noChangeArrowheads="1"/>
          </p:cNvSpPr>
          <p:nvPr/>
        </p:nvSpPr>
        <p:spPr bwMode="auto">
          <a:xfrm>
            <a:off x="5795963" y="6361113"/>
            <a:ext cx="33845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100" b="1" i="1">
                <a:solidFill>
                  <a:srgbClr val="225C29"/>
                </a:solidFill>
                <a:latin typeface="Arial" charset="0"/>
              </a:rPr>
              <a:t>ICRISAT is a member of the CGIAR Consortium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481263" y="4116388"/>
            <a:ext cx="0" cy="909637"/>
          </a:xfrm>
          <a:prstGeom prst="line">
            <a:avLst/>
          </a:prstGeom>
          <a:ln w="28575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59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12700" y="53975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C00000"/>
                </a:solidFill>
                <a:cs typeface="Arial" charset="0"/>
              </a:rPr>
              <a:t>The project structure</a:t>
            </a:r>
            <a:endParaRPr lang="en-US" sz="3200" dirty="0" smtClean="0">
              <a:solidFill>
                <a:srgbClr val="C00000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547664" y="1412776"/>
            <a:ext cx="62646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Fund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: USAID, Feed the Future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Program,</a:t>
            </a:r>
            <a:r>
              <a:rPr lang="en-IN" sz="2400" dirty="0">
                <a:solidFill>
                  <a:schemeClr val="accent3">
                    <a:lumMod val="50000"/>
                  </a:schemeClr>
                </a:solidFill>
              </a:rPr>
              <a:t> Accelerated Economic Growth Add-On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Length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: 18 months starting from may 2014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solidFill>
                <a:srgbClr val="C0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Direct partners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: ICRAF, AKF, WV, Mali </a:t>
            </a:r>
            <a:r>
              <a:rPr lang="en-US" sz="2400" dirty="0" err="1">
                <a:solidFill>
                  <a:schemeClr val="accent3">
                    <a:lumMod val="50000"/>
                  </a:schemeClr>
                </a:solidFill>
              </a:rPr>
              <a:t>Meteo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solidFill>
                <a:srgbClr val="224E25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Intervention areas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en-US" sz="2400" dirty="0" err="1">
                <a:solidFill>
                  <a:schemeClr val="accent3">
                    <a:lumMod val="50000"/>
                  </a:schemeClr>
                </a:solidFill>
              </a:rPr>
              <a:t>Cercles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en-US" sz="2400" dirty="0" err="1">
                <a:solidFill>
                  <a:schemeClr val="accent3">
                    <a:lumMod val="50000"/>
                  </a:schemeClr>
                </a:solidFill>
              </a:rPr>
              <a:t>Mopti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3">
                    <a:lumMod val="50000"/>
                  </a:schemeClr>
                </a:solidFill>
              </a:rPr>
              <a:t>Koro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3">
                    <a:lumMod val="50000"/>
                  </a:schemeClr>
                </a:solidFill>
              </a:rPr>
              <a:t>Bankass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, and </a:t>
            </a:r>
            <a:r>
              <a:rPr lang="en-US" sz="2400" dirty="0" err="1">
                <a:solidFill>
                  <a:schemeClr val="accent3">
                    <a:lumMod val="50000"/>
                  </a:schemeClr>
                </a:solidFill>
              </a:rPr>
              <a:t>Djene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solidFill>
                <a:srgbClr val="C00000"/>
              </a:solidFill>
            </a:endParaRPr>
          </a:p>
          <a:p>
            <a:endParaRPr lang="en-IN" sz="2400" dirty="0"/>
          </a:p>
          <a:p>
            <a:r>
              <a:rPr lang="en-IN" sz="2400" dirty="0"/>
              <a:t> 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681" y="5733256"/>
            <a:ext cx="50387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rgbClr val="224E25"/>
                </a:solidFill>
              </a:rPr>
              <a:t>Learning agenda</a:t>
            </a:r>
            <a:endParaRPr lang="fr-FR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1596856"/>
            <a:ext cx="62646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b="1" dirty="0" smtClean="0">
                <a:solidFill>
                  <a:srgbClr val="224E25"/>
                </a:solidFill>
              </a:rPr>
              <a:t>Strategies for community </a:t>
            </a:r>
          </a:p>
          <a:p>
            <a:pPr lvl="1"/>
            <a:r>
              <a:rPr lang="en-US" sz="2400" b="1" dirty="0" smtClean="0">
                <a:solidFill>
                  <a:srgbClr val="224E25"/>
                </a:solidFill>
              </a:rPr>
              <a:t>mobilization and </a:t>
            </a:r>
            <a:br>
              <a:rPr lang="en-US" sz="2400" b="1" dirty="0" smtClean="0">
                <a:solidFill>
                  <a:srgbClr val="224E25"/>
                </a:solidFill>
              </a:rPr>
            </a:br>
            <a:r>
              <a:rPr lang="en-US" sz="2400" b="1" dirty="0" smtClean="0">
                <a:solidFill>
                  <a:srgbClr val="224E25"/>
                </a:solidFill>
              </a:rPr>
              <a:t>participative planning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GLAM/GCAM </a:t>
            </a:r>
            <a:r>
              <a:rPr lang="en-US" sz="1600" dirty="0" smtClean="0">
                <a:solidFill>
                  <a:srgbClr val="224E25"/>
                </a:solidFill>
              </a:rPr>
              <a:t>(</a:t>
            </a:r>
            <a:r>
              <a:rPr lang="en-US" sz="1600" dirty="0" err="1" smtClean="0">
                <a:solidFill>
                  <a:srgbClr val="224E25"/>
                </a:solidFill>
              </a:rPr>
              <a:t>meteo</a:t>
            </a:r>
            <a:r>
              <a:rPr lang="en-US" sz="1600" dirty="0" smtClean="0">
                <a:solidFill>
                  <a:srgbClr val="224E25"/>
                </a:solidFill>
              </a:rPr>
              <a:t>)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Village committees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Farmers’  Councils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Early Warning Committees</a:t>
            </a:r>
          </a:p>
        </p:txBody>
      </p:sp>
      <p:pic>
        <p:nvPicPr>
          <p:cNvPr id="5124" name="Picture 4" descr="E:\PhotoSIDI\DSC003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013176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200316"/>
            <a:ext cx="4072351" cy="22084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880822"/>
            <a:ext cx="2907815" cy="163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6039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rgbClr val="224E25"/>
                </a:solidFill>
              </a:rPr>
              <a:t>Learning </a:t>
            </a:r>
            <a:r>
              <a:rPr lang="fr-FR" sz="3200" b="1" dirty="0" smtClean="0">
                <a:solidFill>
                  <a:srgbClr val="224E25"/>
                </a:solidFill>
              </a:rPr>
              <a:t>agenda</a:t>
            </a:r>
            <a:endParaRPr lang="fr-FR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1596856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Radio broadcastings </a:t>
            </a:r>
            <a:br>
              <a:rPr lang="en-US" sz="2400" dirty="0" smtClean="0">
                <a:solidFill>
                  <a:srgbClr val="224E25"/>
                </a:solidFill>
              </a:rPr>
            </a:br>
            <a:r>
              <a:rPr lang="en-US" sz="2400" dirty="0" smtClean="0">
                <a:solidFill>
                  <a:srgbClr val="224E25"/>
                </a:solidFill>
              </a:rPr>
              <a:t>(</a:t>
            </a:r>
            <a:r>
              <a:rPr lang="en-US" sz="2400" dirty="0" err="1" smtClean="0">
                <a:solidFill>
                  <a:srgbClr val="224E25"/>
                </a:solidFill>
              </a:rPr>
              <a:t>agrometeo</a:t>
            </a:r>
            <a:r>
              <a:rPr lang="en-US" sz="2400" dirty="0" smtClean="0">
                <a:solidFill>
                  <a:srgbClr val="224E25"/>
                </a:solidFill>
              </a:rPr>
              <a:t> and adaptation practices)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Innovation Platforms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Farmers Field Schools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Field visits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48429"/>
            <a:ext cx="3563888" cy="2509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4149080"/>
            <a:ext cx="3600400" cy="249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110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224E25"/>
                </a:solidFill>
              </a:rPr>
              <a:t>Barriers to the adoption of resilient technologies</a:t>
            </a:r>
            <a:endParaRPr lang="en-US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1596856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224E25"/>
                </a:solidFill>
              </a:rPr>
              <a:t>Analyzing why the adapted technologies are not adopted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Cultural barriers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Social barriers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Economical barriers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975" y="4348713"/>
            <a:ext cx="4049279" cy="2451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535848"/>
            <a:ext cx="2011716" cy="11315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531" y="5085185"/>
            <a:ext cx="2704437" cy="152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9695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224E25"/>
                </a:solidFill>
              </a:rPr>
              <a:t>Examples of technologies and learning agenda</a:t>
            </a:r>
            <a:endParaRPr lang="en-US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2000329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</a:rPr>
              <a:t>Technologies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</a:rPr>
              <a:t>Project activities</a:t>
            </a:r>
            <a:endParaRPr lang="en-US" sz="2400" dirty="0">
              <a:solidFill>
                <a:srgbClr val="224E25"/>
              </a:solidFill>
            </a:endParaRPr>
          </a:p>
        </p:txBody>
      </p:sp>
      <p:pic>
        <p:nvPicPr>
          <p:cNvPr id="8194" name="Picture 2" descr="http://www.neareast.org/images/uploads/IMG_1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902" y="3534180"/>
            <a:ext cx="4766283" cy="317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4760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224E25"/>
                </a:solidFill>
              </a:rPr>
              <a:t>Agro- meteorological data</a:t>
            </a:r>
            <a:endParaRPr lang="en-US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1596856"/>
            <a:ext cx="626469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</a:rPr>
              <a:t>Mali </a:t>
            </a:r>
            <a:r>
              <a:rPr lang="en-US" sz="2400" dirty="0" err="1" smtClean="0">
                <a:solidFill>
                  <a:srgbClr val="224E25"/>
                </a:solidFill>
              </a:rPr>
              <a:t>Météo</a:t>
            </a:r>
            <a:r>
              <a:rPr lang="en-US" sz="2400" dirty="0" smtClean="0">
                <a:solidFill>
                  <a:srgbClr val="224E25"/>
                </a:solidFill>
              </a:rPr>
              <a:t> will reinforce the use of agro-</a:t>
            </a:r>
            <a:r>
              <a:rPr lang="en-US" sz="2400" dirty="0" err="1" smtClean="0">
                <a:solidFill>
                  <a:srgbClr val="224E25"/>
                </a:solidFill>
              </a:rPr>
              <a:t>meteo</a:t>
            </a:r>
            <a:r>
              <a:rPr lang="en-US" sz="2400" dirty="0" smtClean="0">
                <a:solidFill>
                  <a:srgbClr val="224E25"/>
                </a:solidFill>
              </a:rPr>
              <a:t> data at the community level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</a:rPr>
              <a:t>GLAM and GCAM will be started </a:t>
            </a:r>
            <a:r>
              <a:rPr lang="en-US" sz="1600" dirty="0" smtClean="0">
                <a:solidFill>
                  <a:srgbClr val="224E25"/>
                </a:solidFill>
              </a:rPr>
              <a:t>(</a:t>
            </a:r>
            <a:r>
              <a:rPr lang="en-US" sz="1600" dirty="0" err="1" smtClean="0">
                <a:solidFill>
                  <a:srgbClr val="224E25"/>
                </a:solidFill>
              </a:rPr>
              <a:t>Groupes</a:t>
            </a:r>
            <a:r>
              <a:rPr lang="en-US" sz="1600" dirty="0" smtClean="0">
                <a:solidFill>
                  <a:srgbClr val="224E25"/>
                </a:solidFill>
              </a:rPr>
              <a:t> </a:t>
            </a:r>
            <a:br>
              <a:rPr lang="en-US" sz="1600" dirty="0" smtClean="0">
                <a:solidFill>
                  <a:srgbClr val="224E25"/>
                </a:solidFill>
              </a:rPr>
            </a:br>
            <a:r>
              <a:rPr lang="en-US" sz="1600" dirty="0" smtClean="0">
                <a:solidFill>
                  <a:srgbClr val="224E25"/>
                </a:solidFill>
              </a:rPr>
              <a:t>locales et </a:t>
            </a:r>
            <a:r>
              <a:rPr lang="en-US" sz="1600" dirty="0" err="1" smtClean="0">
                <a:solidFill>
                  <a:srgbClr val="224E25"/>
                </a:solidFill>
              </a:rPr>
              <a:t>communaux</a:t>
            </a:r>
            <a:r>
              <a:rPr lang="en-US" sz="1600" dirty="0" smtClean="0">
                <a:solidFill>
                  <a:srgbClr val="224E25"/>
                </a:solidFill>
              </a:rPr>
              <a:t> </a:t>
            </a:r>
            <a:r>
              <a:rPr lang="en-US" sz="1600" dirty="0" err="1" smtClean="0">
                <a:solidFill>
                  <a:srgbClr val="224E25"/>
                </a:solidFill>
              </a:rPr>
              <a:t>d’assistance</a:t>
            </a:r>
            <a:r>
              <a:rPr lang="en-US" sz="1600" dirty="0" smtClean="0">
                <a:solidFill>
                  <a:srgbClr val="224E25"/>
                </a:solidFill>
              </a:rPr>
              <a:t> </a:t>
            </a:r>
            <a:r>
              <a:rPr lang="en-US" sz="1600" dirty="0" err="1" smtClean="0">
                <a:solidFill>
                  <a:srgbClr val="224E25"/>
                </a:solidFill>
              </a:rPr>
              <a:t>meteo</a:t>
            </a:r>
            <a:r>
              <a:rPr lang="en-US" sz="1600" dirty="0" smtClean="0">
                <a:solidFill>
                  <a:srgbClr val="224E25"/>
                </a:solidFill>
              </a:rPr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</a:rPr>
              <a:t>Farmers Pluviometers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</a:rPr>
              <a:t>Weather forecast and crop calendars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</a:rPr>
              <a:t>Daily forecast diffused by radio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solidFill>
                <a:srgbClr val="224E25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24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all intervention villages</a:t>
            </a:r>
          </a:p>
        </p:txBody>
      </p:sp>
      <p:sp>
        <p:nvSpPr>
          <p:cNvPr id="5" name="AutoShape 2" descr="data:image/jpeg;base64,/9j/4AAQSkZJRgABAQAAAQABAAD/2wCEAAkGBhQSEBUTExQVFRUVGBgaFxcXGBwVGhgYGBsYFxkaGB0YGycfGBojGhcYIC8gJCcqLCwsGB4xNTAtNSYrLCkBCQoKDgwOGg8PGiwkHyQsKSwsLCwsLCwsLCwsLCwsLCwsLCwsLCwsLCwsLCwsLCwsLCwsLCwsLCwsKSwsLCwpLP/AABEIAQMAwgMBIgACEQEDEQH/xAAcAAABBQEBAQAAAAAAAAAAAAAEAAIDBQYBBwj/xABDEAABAwIDBQUGAwUHBAMBAAABAgMRACEEEjEFQVFhcQYTIoGRMqGxwdHwQlLhBxQjYvEzU3KCkqLSFRYkk0Oy4jT/xAAYAQADAQEAAAAAAAAAAAAAAAAAAQIDBP/EACYRAAICAgIBAwQDAAAAAAAAAAABAhEhMRJBAxNRYSJxkfAyUoH/2gAMAwEAAhEDEQA/APca8/7Xr7na+De0CwlJ8lFJ9y69ArAftdahnDvDVDpH+pJPxQKNNMqOzfGoXCBQmA2+y7kCHUKWpIVlSoE6SZjTzoo60EkSlHp0qEiiSKGUaAGmlTFvJGpA6mKHc2q0NXE+s0AEUoquVt9kfjnoDUau07Q/MfKlyQFpFcVVMrtW3+VfoPrTD2tb/Iv3fWlyQ6ZdRSql/wC62/yr931rv/dTXBXoPrRyQUy5ilFVA7VM78/+n9acntQx+ZXmk0ckFMta5VejtFhz/wDIB1BHyohvabStHEnzFO0IIy05PK3Q0xDiToQehqRIoAmDqhvB6ipmnQdRHvFQCpAKYHm/7SSf3o+14UImCkC87zcm49ayBgHMcpMXlZXEayByrd/tNw6AppUJC1pWJKcxIRlIgDWJPrWIbdMCCuBuCQnUXknh6/GmMZ+5J5f+mu13Mv8Au3v9v1pUxmkxfb3FuW73KOCAB7xf31ndtY5biCVrUsgj2iVb+fWuC0ffxpmKRKFW1B+vOs2xxSTNL+zrEf8AmNExGRYJngk+mlel4rbKETvj/KPU6+VeT9jdsKRhlpRAOa6okxAgfGtxg9gLUkKdNzun4nUnkIp23oJLI/GdqFEwkpA5XPqbVWvYx1WpX/8AUfKr9rZiAI0/w2jcb6+tVmLwYzXsLX1vv+fpWbbHSKhQVvjzM/CaYWfuP6UYrCWKuGvnb4015NqgYDbj7q7k+7fSuoZAEAQKeBSGDlNNIHCpVUwJoAblFcKBTyKRTSGR5BwNcLXWpCmkU0CIe7pwRz93604JpBNMZ1AI0PvI+VFM4x9OhUeip91DoRUiWvvnVIl0WWH7TuJICjm/xCK0Oz9uBdlJKT61m2Wc1iQoRobj311eySkktKUNLG6ZiSIjSbVqrIwQftLxUuMZVGMq5KU5rkgRoY+NYxDRnLDhmZBVA4yb89eW+tu2+XEK7xE5SQpM2zCRKT+E31FYp5A7yyXoN/aiTpbxDd9xV2KiD9wH5B/t+ZpU9WyZMhgQeKiD51ynYD2FhTYWIAPtCRKFa5VXEcuIvTCkdffPoOHPfXWyUkkROhFoInQhI6b7GplcRcWsQSUn8qpMTex33PTEt+6G9jttnDqdbKEOIMZkq5SJBkZTXtOFEpCiCJGk28uOlutfP2GVkxS0m05uA575r6A2c4FMNnWwPX9DVx/iHk2NiBANvrffzqlxaClZmddeQ6b60Dqd27hrVPi0mT4ZAk5uBMWjeNPWpcckplQ6wYJBtad2on5GmYhNEuo0PET5VC6nSsmUBFum5aNDEgkfhufUD5ioXBOlKhgpTTQmpimmxQBCU02KmUmoyaBnAKWWnJTXSKAGRXEppwTT0N0xWcQminBKvCITNvPjXWGxeeFutGN4bMqSYtqTytp0itIolsk2fh7yenxtVmtsBIIJ1+UHyoTZ7QCrgG287/KjscqEcI+lakHnO3e1qfEz3zTOVUHKU55n8RMwDyFoM1nMRthjLP7wSfZ1VEbz4dU66zM0TtdLanVf+IhXjWStSlAEk3Jk77HhwptgQhOHw8GMwKU7rj2teVQ5o04MCG28P/fPern/ACrlTnaB/Lhf/X+lKlzQvT/cDX9pGbsPxP4iU398Dn1p7L7p8YYyImFla4SRwOYDyi4q9Y2WomMx46mw+dV3aPDKUwlJTlyk5U66Te+pIvNQ3ZrxoocTj0tYnvAAQUApHUxB5gDUWr6C7OO58I0s/iQkxpGZIJ95NfN202cqGVCDmRlIO5QIF/jX0H2NGXAspBMBCIm5gJitIaM5lu8Rvqrd0mTa3P14W0iin3kidf6/GgpSQArU6mbRVGYGtuwgjgRf3A/d6idTUz6RBtrHL47vpURsbzUyjeSkyApqFQopxuDUS0ViUDKFRkUQ4ioVCgCJVRxUyqjIoAQrppIFdigDjRgyNanZa+VRoFWGDZEiTF7nWKqKsGyXCsAG8SfIRvBoxcGDAGgIH4o38qgaA3iTuPnvG+RRHeRv3Xib8QZ/patjMfhtbDj6a0trLsBE2pMwNCDbUi4Plu+tM2jiimYiw4zz39OlAHnrzGZ1afZUNYAO/cSbwTXMPhL6qkTe0kbyDBMioUdo2ypSlvYfxAz40XMyNDXEdomADL+HmI/tEi3rXK7OlNBCsOJ9lz1H/GlUaNoJUAQWyDcHvBcGlSyO0XbzoSm8AqvbxW/W/uoDbbJUjNrvFoJBBifWnYrGpD6Q6C0tCQVXzNgLTKDnSIG8EKy6zGkluYkFN8uU6EkeUcach4Z5ztzZndtoJEKUM5/3RbcYSK9p7IYgDBM2j+GIv5V5J2nQ7mfCyFBIQpuLeFSlJiOUgc9a9H7CYnNs9lVpylMExvVpetfE7RlPRoxjCD4r2tmvEQd/L40OpUwIEaqGkjfUL+Ik873+9f1piSYA3ctPvStTEWJcnQQCRbWAa4ViDa9oJ3cfWmOOC3vgwSB8aiMn33+lABBRKbwQR1kcKatFDoZtE6eUHyqdDs/etZSRaIVioVCiHFVGpowTEgRcXAJ0BI0NQMFUKYaetVRi5gUAPSKkSi3nTG4vUpsKaVgPQmLxMXjlUzIoXPRLSrC0W06WnrWyVEMMQ7YC1t++/Gnpc6W9Z3fZqBxcWmRxEwek05KjAvx560xBCXeJPPf+lCbac/hOKywAk6RoBNotpU6ScpMi26ACd+4ct9BbUaU4ypoLCVKQpIUfZSVAiTyBNA0fOrKfCOg+FIqGkj1r0AfsexGiMSw5AnwJcIgfzRlB6mrPAtoShzwJUIA8UAXnTX5VM5cdocY8jI4LZKVNoVa6Un1ANdrZt4VsACUWA4VysPVH6BcYhwJfdsPb5QAEpj5+lCYjABQ/heBZ1gShXEqToTziedZnbz7zawe8IUUgqgj37zrqaZs3bziEJIOZSfCQb5rFQ57xQ4Oza1VDe0alqdUlYCShGQRbMJCgYvbhW2/ZniIwKJjwlYEiR4SdeRrObfblScwBcSci1CQFZk5gAD+WYneZrRfsuyrwy2ysJyuqsdIMfrV+LFohr6bNI+qRmgAz6zwHlTHX/CBAESZ3meJmjjgFTIyHzHPiKicwayLx67rRv5+6tjKyn74KJBi3PeN/uqfvgUgWMbxMzzOlOXs1aVeyOsg353pqsM4NAQDqLGeG+k0FnA4eP35V1Sz9/pSRhXFaIPSIHOdwHM0zuVk6GPT+tTQyJSVbpM1EnOAqxEi+t46c/hUpKgbg0wu7hNTxQwBTijuPDn6V1IXPskWOv3woxTg1t1qMr5/OlxQzjUg3+/dUjlrX+91cSDGn30pncuT7KvKrSJYSl6TP6dPlRLayBHH2uV/v1oV3BuAgAK/Q9KMbw6rWPOrJFn9PhUhWBG/TT+lSDCLnSaIGBVaY9RI9TQAMHkzeY38ddw3W60wYi6QIF94G7ytVgnAT7SkDqoczu5/Gg8VgEZFArC1mwSnxeZO7d9mgCv2ztFSUKGcaWyk6fGsbh1HxWJCiBpbfV7jNkuBCidADqN31rKuOqE3I86w8/Rp4VQdm6egpUBnVxNKsf8NuQ3tHglIRh1L9taMrnDOgITKfUnnAqHs8wFuJkaOWn/EACP8AKB61Y7QDmJQEoUhRQSpKZ8R8IMaXiJyi9tNJH7M4QNLaUtSDkMyFSIkH0muhuzNOiXbRKcTiBBgOoOn4iLgGJ0ItNvOm9iNoqbxCkggIlRV13AeUnyqTaONU5nKzfMDInLqoyAbyQQTpoOtZvEhSHVobUpKioArHtBsjxFMaKNoP9RmnktaaPa1PBIASdB7t1Duzx3caE2O3KfEZgJiRe6QZN/KKNW1HOtzCgNbhERx99MDxg38tPSnto9oRcHU9J3/etNUI1IHzHwpiOpfWLJUq4IkHdwjf+lQrxCwPbJn3cZil+8BJkE+Q+mlRrdkE5VEcZgSbcKQxrmZRBzkRrofjwqLB4kqzyZyKKRoNwNMViVEeFMEETmMzx0FD4TGHMs5Qb8YvofhSAtAvp9KQcmY1oZL5NyAkA6FUT6n4VwY4x7A6SfrQMn7xR0Jpq31TYqHKmtqUpOYJsDf46+vpUreNQNUHhrb4U0hMIZWd+Yki0GIPTfNThcbyR58KGZxSCND99KenEICpzcLRMXOv2aoQWl0xrU7RJNz60I0tJ/EPPw/GKMaT960mI4pECFGedxVKrarLZVnVvgQFGw0mBxJq12k9lQTyNYDaGGcegzP+EcIAFjuAFQ5UU42aHF7dw621IQ4cywQkHOJMaCRGlZ5GCz3k3OnA8KFTspaVpUc3h5co41aMoPd5RYkn5Vh5LbyaeOPFUN/6WfzClSLJ4/H6Uqm/kvj8GYDwYcz97KUElsD2wCQvxH2QoGRIm1Du7ZGda0tEZyVWCssk3yyYiSbbpq5xmw2cPhszv8R0rCEr1CZBIEaRm36yobqrezjSV4RKFNd46A+hqVEJQqcylKAPiKQSQDrAG+R0VZnaIMDtFTgfzDKQlFv9e7QUsbjMrhJTmkJO8G4GkaGrzZ+xGWkJAMkqQlSlWzAEkkgezGmpmaEdeDWKdKg4cmYAJMFRSYAJIJAPrUyhUqF4vKpRb/cG57HIcOHQ6oFIXIQCqSoItJNoNwAOCavn9Jny3is52U7UKaYyvNp7ogrDYJWtCQpKVKBNz4lz61p3WkKb71hzMjQpULom8Hh5+taqqJeymVYqJ0MHprNZ9HaT/wAttnTOoTmsSD+FIPswnxFR3kAaGrDaG0Frc7togqGqjOVPMxqeA+xmMDslQ2khK1hxTaFOqUE5QCrwJTcn8xNZ228aNFFJZ2bp1IBiI95jytQWLYCSFAz7r2vbUV1xShw6iR5cyKYhyD4hOpMXk2jXT5UU7JtET4OoubW+NQYVau8WDuymAZiRFrCB4QfWul+EyQeg1qFp7+KrmOc8N/PhVoQYWiRp5++uhHGuJXBqRYsCDrHl9zTSEOQmP6VJagiu9ToVPnVCsmUsZbDfTGyFGnFwRp9+tOYAUfCglR3CSfdSAJQmDRmHSRcEg8vpRGE2E8UypKW0j8TioH19ad/1DCtKyl0vLGqWUyPM8Oc0qAbi9llxBzSAEkmNITBM8JFqrzgE7qqNu9uXcQe4YaKGgq6QYzwdFK3j3dahwTzgWUlxKMsFSVLTYHfE33XE61ElbwaRwshu22srKjpdInqoCs4jaC02yGN1omdav9p49pSe7S624qxOUzp5RQOFcCwFWnKD4V2zaFJ3WNYzVGsJWSBub/OlTVgyfb9B9KVZUaC25he4YyJTmKlJMASReAoj8sxJ3ViNtKDOHbWgwVYpbgE3goy36lBP+FSZvNb/AGxtkHZ7bgjM6nLl1IhJ7wRvKUhZjiKwW2382GWh1BQULSAQNFCfEbReQmRbSupGEllmidwYXh0YhskoVFzFjcRbgbbqrMMgpxbwJyhM5lG0CQJ52Iqs7J7fUlCsKoyhYzJ3wtJCrdYINXOy8D+94xSVEgmCQN4GUkGRYECseKi6HGKaZbI2ml5S+6AXCFNpQDmJz5kCyQTAUkEnlyo57HrYa7lKvGQA4oeyhI0B4nly6muqcLAGHCkKcSSO9IENNXyhR/EvKIHSOJoPHYANsrUiVBSUqJVqTmA8XGZBFrSRO6rWWTxpWXODbQhkFIsblRuTxJO+qXsqnvS/i4/t1wjiWm5Sk8pM+lQbX2gf3Nphv+2xCi2kawCTnVxgI+NXmCw4bbQ0keFtISL7hYab7VrQuiVxcfrQ5WOBt1ogtExzG6PnUZaB3Ezf79KTEAOOHMSBYa3ihgFF0GxlJItwKfWrR5kcLG2m76UH3eV9MQBkULAXNr8TEUJjokbaMkkiKlUiplDwn1++NQHEaCCoE7tR15VUSWNbbBM/pRTcC9DIcgn3fSupdk1TEGYVrMsJn2iBf7tVpi9qqZlnCFCctlvEZlFW8JGgA41ncU4e7WRwt7qZ2fclkE6zr5CpsGslg4wpxRLy3HDf21W9BaOtR7U2gnDMKVYAQANBJsBbTjbhUrr3OqnH4D95lMlKUQQf5yL23gJj/VSk6VscVkqG9lLdTnadAQbgKsfUDpeov+1sRM50235p+NGYfGrw8Nu3SfZIsCBe29J0tpfgTVq6xnSFIeIB18OaOsUuSrJTTM81swt5gsFOcEDKZBB1jW+tuVM2FtRKWMyryogSI9kQfUgnTUmiNqYVxKCVO6DwnLkk7oJ3zeq9GBWy2G1hMgAgJhUnUkkHWZMisZu9FJtGiT2gTGn+4Uqy5Kvy/frXazL5xJ9jEpdWlzRoFUA5gO84TyQdIEK5zUmyMa7i0uNvNEtBBLRDZQhfj8RzR4yZTv3daNwzqzg1LJTIPhJJlUxlznjYXO5NCsYh9T0FxtTxsS3nXCRfLKjF7eEJFuNdN9EPJS7J2ARi21JSUBa0ZWhmWpIUFKylUXhKVXIgx6XmxHHGsa+ERmyqQXInIJEqA42gXi9zFTbTSMIpxTYKsS4EoUrUMpgZW835lkbzwTuM5tzDLWpxKHG21wCe8VkC/wCUHTNpY21qNvJSwnR6Ds3ZgJUQpKkAiVLUO7zFIUVQRLqpsNExJndUG1cRhwC2l5LjimyBlKYBSQcqQiwAQFRqbazWK2E7hnFFGNLwUfxZpSOoRCo6E1rGNgspbW80htSSFgKCBmQQMtlHxaSCDe9UlkhvB3YOzQpacQsknu8jY/KNVnqr4Cr5B5AVSbEcIbTe0COUfYrQsLNwIPvFWS9WNLkD2k9B89+lDu4lP6z9Bwop3DRqOZgddDQz+FA+/X5VdEWVg2gVJCinKd6ZnjefS2tBrxJCmwTKvENNba8PlRmIb1gWHG0bvW1COEFSDMnNFgOCgTf0pJDbJ3MQTb33H9LTTQojWddJtFS5LEagX4RHT0oLu54gGdfhb61VCskccA3b9f6GiGcbAiPnUYNgDpwv9/1p2Tkdf69aGgslxKpaX0pvZ0/+OLU/EtfwVHl+ld7Nkfu46n5VAXkMfVaxiY+nlWWGGxyFlZyKSpd0oczEBRiIUACByNXe2MSgeFay3bPKYJEEag/h3HfWUc7dvpTkSUq3Fa03I5Jkxu1KqmSb0WmlsOXtdxCnXMSyYjKQoeyhJFyNwJUDmsLJ5UPs7byELzNLCkHVO8TuP5h76oV9qMTM98oHilKEQDu8CRQL20FuKlasx/MoBR94ojCgc7NrttQdcYDCie8WfCTOWBKtdU5QYkmrE7HIglJUeYmsfidonDqQWXApSZ8UJOsbogW3daPwP7Q30e0EuDgbe+9ZPxclgpySwy3OCH83+kfSu1GP2js72F+o+tKp9GQuUR2PwOZpDRgd4pSy2hUkg+wlHoIPv0qdrBt4co7hsIeUiBdSu6SrVayomVncN3voHaGNU24hRYCFJJUCpz2juUd54xv48Qdn7VzKdcUsnxJClH2ioiSANTHGtOy6LrYZbUHGnAF5iQpJ1VZKgo/ze15Cs28wXFYlKGUuq8LbaVfhJIQFJuPEBod01bM4FbalrWkgrS2tUGUhK3CiSIkkBc24Rwobspiikuuj2gsRvvBMHlpU+w1pnOwXYlOJTiFPypP9mgpJEKF1KTvBFtRFzrNOTgHdnPlhas7b1km8nNCQTFkqBIEaH4apHZBSg0+ziXGlhCZKfZdVHtOpEBZMwdDAA3VV4rabqX3U4ltCiQlpKkewHEy6VgKOYHI6i2m6bVpdsiqR3Zn9mVKPgRGb/MoJA8yY6xRZxS2lkTYR6fSs7+/PMnvG0lbcKS6nUQTYkdRY7jHGr9zHIfSlaAoQAlQUIMwDvvv38KbJTwWeG26SAMovz+tqZiNrjNCyUm/03VSOSDAtXMbhiAFcecnrpQm6E0rLQYlGWcwE6yTAtqeNxTH8Qg5Lic6ZgzG6ffVHmMae80wkkSQmAtOhMxKZmdd9ulNSoOJq1qRlPjTEcRQZUjcRQncJiYHoPpQzuFB3R9++j1fgOBZIxKdMwA+zU7byN5Tu9fs1QrGSARNteunnUuGA5zNooc2Lgi3xmOSW1JG8fOm9kmS7kamElVzwESfcDQzxJQqYgepvRWwsR3WBddBCVZVhCiJAJTl0m9yBFJayHeCLtypHcoQFQHCcp6QQSeB+dednAOKUUpQokagDTqdBV12mxhWloEghKQlMaQAE/Kg9mdoHWbA5k8D8jqKqGgnshR2WxBE5An/Er6TTHOyzyQSrJAuYUTYa7utazB9q2VRmBSfUT5V3GYrvFqbSQQYBKrBIG7XxXndw4U5OgjG/sY1/ZTphQQYIm3Pf8KCU2RYgjravRUMQhKbGBFhFhpx0FrnlQz+BCrFPun3G/wB7qqMcCll2YGaVbI9mEf3Z94+dKnROSXEKadwT5XBxJKSFEypQzJMIn2dCCBu15Uacce4CUe0ICpAAyokJjdcRJNyRROKfaSCAs31gC3TS0fd6rUYppBygKUSQNZJnhl+FYNex0adm6xux+5YQta1uZ0G6yIScoyhOW4TJMAk6mqjsns4jDOOAyC8tMTwCSk/EHrQSNq4t3wKS53TfhUCkjIBEZgbjVOus9a72W2PiHHULaQSyiSvxBOsmImSbpOl4pDwXrKwlpUuuNLQZSlK1FCwkkBK05hEiDKSD4tTFBv7UQrDtNhKErS4pxxRIlSiVQBAJIyqIvEQI5CbXwCu/W54Y7qcpt49JE/ygj9aq9ibHlKniSUjNqqIIgSABCjmneNKSEabZOMYQpQfUpKT7MEwTJsqL6HprO6mNYJLOLJYVmwzwJVBlKHLkxvAgi3NXAVRbZ2c462pTac3dErVGuUAgkDfEikdlO4QLL6h3ZQFNqSZC80pGWbj9Be81esma9jSYbGNOAlCgsJMeG/x0HM+QNOxeJJTcADgLx68aZ2dS2cM2ppMAi/HMDCp43B8oowt+VMGVOHHig6GL9KRSYcA6+X1owswZ14ULiQYXFpTw68xG70pDTLM6AVAL24CmqdVwtFrTr6RS70iIAmKniVyFjgMwHIe4CpW2QALbp86jKSTJ+U/pRLDZqqIs640Q0qevvFZvbT+IGHYLQORrOVZQTMkBWcZYKbpEzNzwrV4xB7lZ4AfEUzsvGQ5gMuUC/Eqcza62CfKiTpBHLPP3sWXEJUTrpyv8KFUIq127hW2n1ttpyoSpQCZmNT8TVfh8OVrygTvO628k7hVqkiXsscFs4oSXXBBSRlSbX1lXISKrsfjA4vMBl+tzNXO2s68OpxRFlJsVeIg2snLpcHWdKzVR43y+plyxhBCcWsaKUOiiPnThjVnVa/8AUfrQ012tTMmOIV+Y+prtQzXKANE9sBlnFqZOZyAktqX7KwoJBskAGFE+6gdq7K7tRW2IRJyxaCLxxmLzyrR4baKXVFtwAluHGlfiSpMhSFb8qhPKx3xUGHcSQUODwKEAmYk2n3ATujlUVmjQn2d2jS5g8QpV3cn8YWlyLIdGnJBA0ser+xCncyUsKCUuNyvMnTuzAyEi9nBP6Vj8Xh8jjiEqBgEWI3ajryrQbN7UKZw7S0IJ/ds7ahBAIdgpOeIkGfDqeNQ1kuLtZLHtTstRd8RJCbRoL7+UyLdKcz3ZAw0ZhkUSnSUp1J3mxJ/pVU5tlx9+SuyzI3AHcI1GgHvqtw+PV3wdSZKDAVqFapMfykEjzNLomRYY50tZi2gLIVCU8j4YnUG8TzoraSVlDRUlKkkKaQDoMnhhItPiNjeyZNMQQXFEGZIyk8VRBPQmfKpNqYsoytlSVpBKEeAFFxkMKNjIBVaSIvelIUXg72USGytoSATnSDuULLSN4MRbkeFXizaKz2Madw7yXFqQorhQKZAVYTJMjNIIVHXfWgkGCNCAR0OlNMUlQxtHGurukgRv+9D8DTlKtQ/fAEiaLAlbPhH+EfCpcO2JNhpQrWJSG0kqAsBqNaIwzwN0kEcqGA9xIzWEe6iWk7qiAvRLYpJ4AG2y5lZKRvgnoCIHrfyoDZmyDiMG6EqKVZoEb0wDEczmFR7becCxmLamXB/CWmygYCi2sbzAKgeumlR7E2sMOpJJhCpCt/EpMD+b4mh20CxIx20MMtt1SHJzJi5MyIF5Ou/0NXOGwTbSZznvFpiCICTZR+G/hUmLyLU3i3BJ7pEAm0xOY8QmTbj0FVqkDEoWtBUXUXyaZkzqneT5/rMpOX0/kXycc2MtwZ0rQqVFKiTB1EG2qb9bUEvZLv5FG8eysD/UpIT76FRjVAQFECpBtVy0KIjQjnrWsYyiqHcXux/7kAPG4hJ/KJWqeeXwj/VUJWPwjzN/dEfGolKJuTJPGpGWirT1q9bZNrpHPNXr+lKjRgx/NSrP1YlZJ8MmcUhRIORtYURpmylOvMk1dI2i33XduPN5kzCSYKJJlBv4ifaBHGDGtVb+xkBSQlxSMwVlRMzAJ1EGJG81IX30NBttRTIUFpSlASUkmZmYJM3Bm9U5JsuMZPSbA9orELNtEBEEEQCSbJMyZ1POnMbPWErziEKSDZQuoHw+yTpJN+NMxOElrI02c2fWRKrGEk8bk7hrVscIUNpbjS6jxUdfvhFSpI09Hyf1f4AcBs/MYCcqRGZQMmZkdJI9BUi8EUIKFADLe2sW14dOU03ZbTgd7ywTnCSCfwwY8s0c6tcbsx7EBbLOQmQ4AYSdBIC41OWIJj0pGck1hoqXlSwvp8P6VYp26cLs1gqQlzvRlUld7KzKB9wquaQQ2oKEESCNCDJseBq82bsRvFYZLbi+8CQtZIJSWzBCQJF4nfPnTtdkJFRhnO/wzzziwgNQlpIPhKiQTnm5zZgAbcSDFXXZ7GhbOUnxIiN/hVJ9xB9RWV2Zhlt4ZaVgjvC24i9lJOYevhvOkVZ7DJQVuqzZEJubR4lAeI9d286aGBpdCs0qVnQ05S6YpV5pjiorOyqIMG8D0zr32N1Dd0mrFtwRVVMHQ+1NrC863vr8OFSoclVPYi1be5VZ7KZzquLDWb+VUjC6psftpwOkNOKQE28JIk75jW9vKgEaftF2ebbS4+gQSkJyySAStu6QTCLJgwBNZF1KSEpUsAEkEA3npqAZFz+lXX/UO8wGYvOOqWspIKxlTkULFJBVPMkC4PXG4xZDpIGgn03edVJUh2mw7b7SlsqcSfCgpGUR7MRYD8It76zmDxymlhaTcfZFabDYkM5nVELbWnK42RmBSQbjgdZHPlVars6hxQUy8kNqNs1yk8CRYjW9ja4qfHJJUxNZwdxyG8Q05iG05HEwXGwfDM+JYETEeKeR3zVIDRgbcwj0qHgnKVQShaDY9bE241zaGyi26QD/AAzdCtQUnSOMaeVbRaXZLVkLSMx5DWrQEZeGUX3ac/lULGUCAYnXkNTm9BQ2IxWaAJCR7/0rN3NjWAsbWPP1/SuUDFcq/SiK2XI2uFFJVGZCYSRcAwR86BDqiYKj/EKc3GQZn0j0puMwDiW0rDastwpWYEE77C4APGp+zuDU65J/s0XWdx4J8/h1FJZyaW9I2WBfS3hGmkpTmzKKSdTmtJnfBUJ4GqbaLpU4d1s2vr5W0pba2j3YKwQVboP3u+dVjLynS2ABKkpJn8xJv0gbudDHdEmMWWUKIVOYZhyIJA87g+lWOIeW62lTWqwhQ4gi8DnNqG28kBCUeR67z603s2sltTRElCpT0JzD/cPeKnokhwSYaULyMwVJk5hZRnqD+utCubSewpzNuKSVC8RusQQZBGmvEVcYxSGC46QYWBkF1eM6zN7AT58qpP3uUSUlS1GQlQEqNwDxib/pSsWhYbGLWEJcWqI/hoMWF/FAFk/GrLF7VBw6cO0JJX3jzh0KhZKUzrlA6TVVsbYqn8ShoKJccJzr1CEgSq+8wNdJIFFbRfS4+opgITCEBPhGRsZRZJi5lX+atarJNmp2M/mbEn2bGTe2nWRv61I8s/fKs1gMQUE3JnjNXTWJzCQa5JOpUaJ2hy1+IiJMiOIsOVO7y9BqX4zJjQ6ke7SLVK2uTWiYizdxORouaHdPE2FZLxTr86sttY7NkbBgJubTfQffOqdxR6eQ+VWiWEYNICpFs5vzyj5TQ7uEWp5SgAE8dJ09dK5gyO9B4AgXMcbCaOYWCtYO4i3UAj3EUSwhIDw6VhSgsSkEDUEEHobAGPX1qXGyl5SG8ybxE8hrxHWrnGoFwCbgSAdZuPp5muYZSG0EqnMAMsiZ5EnQVClWUM7hX30JOdaY4CTOmu7yi9T9+XPCtlKvylMJPPgD+lVv72FJUJ0G/wB330qLA4tcKicogrIEhPMmPCJGvKnxexphuI2C4uzUFOsKUEnf5Eee/SoGdgriVlCBJBBMqBGthY+tTbO2wQopKgAR7USQbedxRAxACsqhLZ/GJACtTpNzO/WnyksBjZF/2+P79P8A6z/ypUYcGx/f+8f8aVPnIdL2JNk53GVYafZMpOvhJJjoFSf81WSmkttqSkgJTfSBmNzNQskNJSlMSSMyiBe+7gBVcvaHf4pttBSElZSSRIKspCSob7kedaMqqKnaGIK1FUHL93P3vqTCYxKEACZTGXfAk5gOoJiosdhls4o4Yqz5VJTmiNQkzqbXmkpvKsiQdNN28HpU1SJ7Jdv4zNk13nymotl7RyqDoOkpVusd/K8GeVLEJCxfdOmvGhMNgChUyC2Qc3MHd1+lPoWbL7F+N1GY/mtNgo8d1UmKxCpVFlGQozeBaE8E2+FWmHbGaAqcqQIjVN8qgd9hVS4CXChJJKlQlKhqSYABGonfaphGhyND2WP7vgMTizZax+7sf4lnxqE6wB/tNVTKYAA3Rv3Ud21xaEN4bBtE5WGwpW7M4u8ngQD/ALqyyXFfmPqa1krM0XpkRr6Ve4X+zCwPCrQ7pGoniDurEB9fE0Rgttvs5u7cUAr2kmClXMpIgm2sTWPk8XNDWDYT4/IfOnqkJKtwEk8BxPCs212udBnu2SeYV8AsCh8ft95+y1+GZCEgJRy8IsTzMmsl4Z9sdh5xRUSqdb/d6geXNAjFq4j0FcVjlcvvpW6Qiy2YT3g893Khl4vI+udCQD6CJpbIxClPAGNDp0oTaCodXcaj4CqrpiDsXi4GokcOUXodzGJvOa+nPran9wF4cKtKc0+R+nxpuHUh0JQoQpIsRvj5x1qVFIZWqxBo7Y21A0skkgEcTB1sY1md9DlEEgp08q6WQN09DVOmqBWsmhVjmHAhRSoKIhWYkiBopHAa+HTfRuDYaY9t3PnFpT4eZAP131m3sdICSgCIAi0AdLedG4baCFgNuiI9lesTu6WrNouywO0sP/d+7/8AVKhxs1w3AZM7+9+qaVKkO37Fh2oGQAJtYe/Ws848UKbymIKT5ggj30qVax2Etl9t1of9R01aST1uPhaqvG//ANTnKR5CwpUqQuyB0+Emh2nDIv8Ad6VKhAtlnswyRO7MByETHSrbZYAeZMCQuRIm/nSpVPcfuh+5jNsPqW+tSjKiZJO+woOa5SrZGQ7MeNdBpUqAEVaVzNSpU0Bb4xlP7iwuBmK3AVbyBETxjnXoGydhYd4IC2GjOsISjd/KBSpVjPRtFGD2Y0E4xaRokuAcgDA91V+1f7VXUfAUqVaGRY4RZ7gp3d0s+fGtqz2QwobaWGjmUYJzr3hX81qVKsZuikZbaGy2xjy0AcnhtmUdRe5M++qnEthKyBoCOeoB30qVUiezoTIk1DSpUomkh+WlSpUyT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hQSEBUTExQVFRUVGBgaFxcXGBwVGhgYGBsYFxkaGB0YGycfGBojGhcYIC8gJCcqLCwsGB4xNTAtNSYrLCkBCQoKDgwOGg8PGiwkHyQsKSwsLCwsLCwsLCwsLCwsLCwsLCwsLCwsLCwsLCwsLCwsLCwsLCwsLCwsKSwsLCwpLP/AABEIAQMAwgMBIgACEQEDEQH/xAAcAAABBQEBAQAAAAAAAAAAAAAEAAIDBQYBBwj/xABDEAABAwIDBQUGAwUHBAMBAAABAgMRACEEEjEFQVFhcQYTIoGRMqGxwdHwQlLhBxQjYvEzU3KCkqLSFRYkk0Oy4jT/xAAYAQADAQEAAAAAAAAAAAAAAAAAAQIDBP/EACYRAAICAgIBAwQDAAAAAAAAAAABAhEhMRJBAxNRYSJxkfAyUoH/2gAMAwEAAhEDEQA/APca8/7Xr7na+De0CwlJ8lFJ9y69ArAftdahnDvDVDpH+pJPxQKNNMqOzfGoXCBQmA2+y7kCHUKWpIVlSoE6SZjTzoo60EkSlHp0qEiiSKGUaAGmlTFvJGpA6mKHc2q0NXE+s0AEUoquVt9kfjnoDUau07Q/MfKlyQFpFcVVMrtW3+VfoPrTD2tb/Iv3fWlyQ6ZdRSql/wC62/yr931rv/dTXBXoPrRyQUy5ilFVA7VM78/+n9acntQx+ZXmk0ckFMta5VejtFhz/wDIB1BHyohvabStHEnzFO0IIy05PK3Q0xDiToQehqRIoAmDqhvB6ipmnQdRHvFQCpAKYHm/7SSf3o+14UImCkC87zcm49ayBgHMcpMXlZXEayByrd/tNw6AppUJC1pWJKcxIRlIgDWJPrWIbdMCCuBuCQnUXknh6/GmMZ+5J5f+mu13Mv8Au3v9v1pUxmkxfb3FuW73KOCAB7xf31ndtY5biCVrUsgj2iVb+fWuC0ffxpmKRKFW1B+vOs2xxSTNL+zrEf8AmNExGRYJngk+mlel4rbKETvj/KPU6+VeT9jdsKRhlpRAOa6okxAgfGtxg9gLUkKdNzun4nUnkIp23oJLI/GdqFEwkpA5XPqbVWvYx1WpX/8AUfKr9rZiAI0/w2jcb6+tVmLwYzXsLX1vv+fpWbbHSKhQVvjzM/CaYWfuP6UYrCWKuGvnb4015NqgYDbj7q7k+7fSuoZAEAQKeBSGDlNNIHCpVUwJoAblFcKBTyKRTSGR5BwNcLXWpCmkU0CIe7pwRz93604JpBNMZ1AI0PvI+VFM4x9OhUeip91DoRUiWvvnVIl0WWH7TuJICjm/xCK0Oz9uBdlJKT61m2Wc1iQoRobj311eySkktKUNLG6ZiSIjSbVqrIwQftLxUuMZVGMq5KU5rkgRoY+NYxDRnLDhmZBVA4yb89eW+tu2+XEK7xE5SQpM2zCRKT+E31FYp5A7yyXoN/aiTpbxDd9xV2KiD9wH5B/t+ZpU9WyZMhgQeKiD51ynYD2FhTYWIAPtCRKFa5VXEcuIvTCkdffPoOHPfXWyUkkROhFoInQhI6b7GplcRcWsQSUn8qpMTex33PTEt+6G9jttnDqdbKEOIMZkq5SJBkZTXtOFEpCiCJGk28uOlutfP2GVkxS0m05uA575r6A2c4FMNnWwPX9DVx/iHk2NiBANvrffzqlxaClZmddeQ6b60Dqd27hrVPi0mT4ZAk5uBMWjeNPWpcckplQ6wYJBtad2on5GmYhNEuo0PET5VC6nSsmUBFum5aNDEgkfhufUD5ioXBOlKhgpTTQmpimmxQBCU02KmUmoyaBnAKWWnJTXSKAGRXEppwTT0N0xWcQminBKvCITNvPjXWGxeeFutGN4bMqSYtqTytp0itIolsk2fh7yenxtVmtsBIIJ1+UHyoTZ7QCrgG287/KjscqEcI+lakHnO3e1qfEz3zTOVUHKU55n8RMwDyFoM1nMRthjLP7wSfZ1VEbz4dU66zM0TtdLanVf+IhXjWStSlAEk3Jk77HhwptgQhOHw8GMwKU7rj2teVQ5o04MCG28P/fPern/ACrlTnaB/Lhf/X+lKlzQvT/cDX9pGbsPxP4iU398Dn1p7L7p8YYyImFla4SRwOYDyi4q9Y2WomMx46mw+dV3aPDKUwlJTlyk5U66Te+pIvNQ3ZrxoocTj0tYnvAAQUApHUxB5gDUWr6C7OO58I0s/iQkxpGZIJ95NfN202cqGVCDmRlIO5QIF/jX0H2NGXAspBMBCIm5gJitIaM5lu8Rvqrd0mTa3P14W0iin3kidf6/GgpSQArU6mbRVGYGtuwgjgRf3A/d6idTUz6RBtrHL47vpURsbzUyjeSkyApqFQopxuDUS0ViUDKFRkUQ4ioVCgCJVRxUyqjIoAQrppIFdigDjRgyNanZa+VRoFWGDZEiTF7nWKqKsGyXCsAG8SfIRvBoxcGDAGgIH4o38qgaA3iTuPnvG+RRHeRv3Xib8QZ/patjMfhtbDj6a0trLsBE2pMwNCDbUi4Plu+tM2jiimYiw4zz39OlAHnrzGZ1afZUNYAO/cSbwTXMPhL6qkTe0kbyDBMioUdo2ypSlvYfxAz40XMyNDXEdomADL+HmI/tEi3rXK7OlNBCsOJ9lz1H/GlUaNoJUAQWyDcHvBcGlSyO0XbzoSm8AqvbxW/W/uoDbbJUjNrvFoJBBifWnYrGpD6Q6C0tCQVXzNgLTKDnSIG8EKy6zGkluYkFN8uU6EkeUcach4Z5ztzZndtoJEKUM5/3RbcYSK9p7IYgDBM2j+GIv5V5J2nQ7mfCyFBIQpuLeFSlJiOUgc9a9H7CYnNs9lVpylMExvVpetfE7RlPRoxjCD4r2tmvEQd/L40OpUwIEaqGkjfUL+Ik873+9f1piSYA3ctPvStTEWJcnQQCRbWAa4ViDa9oJ3cfWmOOC3vgwSB8aiMn33+lABBRKbwQR1kcKatFDoZtE6eUHyqdDs/etZSRaIVioVCiHFVGpowTEgRcXAJ0BI0NQMFUKYaetVRi5gUAPSKkSi3nTG4vUpsKaVgPQmLxMXjlUzIoXPRLSrC0W06WnrWyVEMMQ7YC1t++/Gnpc6W9Z3fZqBxcWmRxEwek05KjAvx560xBCXeJPPf+lCbac/hOKywAk6RoBNotpU6ScpMi26ACd+4ct9BbUaU4ypoLCVKQpIUfZSVAiTyBNA0fOrKfCOg+FIqGkj1r0AfsexGiMSw5AnwJcIgfzRlB6mrPAtoShzwJUIA8UAXnTX5VM5cdocY8jI4LZKVNoVa6Un1ANdrZt4VsACUWA4VysPVH6BcYhwJfdsPb5QAEpj5+lCYjABQ/heBZ1gShXEqToTziedZnbz7zawe8IUUgqgj37zrqaZs3bziEJIOZSfCQb5rFQ57xQ4Oza1VDe0alqdUlYCShGQRbMJCgYvbhW2/ZniIwKJjwlYEiR4SdeRrObfblScwBcSci1CQFZk5gAD+WYneZrRfsuyrwy2ysJyuqsdIMfrV+LFohr6bNI+qRmgAz6zwHlTHX/CBAESZ3meJmjjgFTIyHzHPiKicwayLx67rRv5+6tjKyn74KJBi3PeN/uqfvgUgWMbxMzzOlOXs1aVeyOsg353pqsM4NAQDqLGeG+k0FnA4eP35V1Sz9/pSRhXFaIPSIHOdwHM0zuVk6GPT+tTQyJSVbpM1EnOAqxEi+t46c/hUpKgbg0wu7hNTxQwBTijuPDn6V1IXPskWOv3woxTg1t1qMr5/OlxQzjUg3+/dUjlrX+91cSDGn30pncuT7KvKrSJYSl6TP6dPlRLayBHH2uV/v1oV3BuAgAK/Q9KMbw6rWPOrJFn9PhUhWBG/TT+lSDCLnSaIGBVaY9RI9TQAMHkzeY38ddw3W60wYi6QIF94G7ytVgnAT7SkDqoczu5/Gg8VgEZFArC1mwSnxeZO7d9mgCv2ztFSUKGcaWyk6fGsbh1HxWJCiBpbfV7jNkuBCidADqN31rKuOqE3I86w8/Rp4VQdm6egpUBnVxNKsf8NuQ3tHglIRh1L9taMrnDOgITKfUnnAqHs8wFuJkaOWn/EACP8AKB61Y7QDmJQEoUhRQSpKZ8R8IMaXiJyi9tNJH7M4QNLaUtSDkMyFSIkH0muhuzNOiXbRKcTiBBgOoOn4iLgGJ0ItNvOm9iNoqbxCkggIlRV13AeUnyqTaONU5nKzfMDInLqoyAbyQQTpoOtZvEhSHVobUpKioArHtBsjxFMaKNoP9RmnktaaPa1PBIASdB7t1Duzx3caE2O3KfEZgJiRe6QZN/KKNW1HOtzCgNbhERx99MDxg38tPSnto9oRcHU9J3/etNUI1IHzHwpiOpfWLJUq4IkHdwjf+lQrxCwPbJn3cZil+8BJkE+Q+mlRrdkE5VEcZgSbcKQxrmZRBzkRrofjwqLB4kqzyZyKKRoNwNMViVEeFMEETmMzx0FD4TGHMs5Qb8YvofhSAtAvp9KQcmY1oZL5NyAkA6FUT6n4VwY4x7A6SfrQMn7xR0Jpq31TYqHKmtqUpOYJsDf46+vpUreNQNUHhrb4U0hMIZWd+Yki0GIPTfNThcbyR58KGZxSCND99KenEICpzcLRMXOv2aoQWl0xrU7RJNz60I0tJ/EPPw/GKMaT960mI4pECFGedxVKrarLZVnVvgQFGw0mBxJq12k9lQTyNYDaGGcegzP+EcIAFjuAFQ5UU42aHF7dw621IQ4cywQkHOJMaCRGlZ5GCz3k3OnA8KFTspaVpUc3h5co41aMoPd5RYkn5Vh5LbyaeOPFUN/6WfzClSLJ4/H6Uqm/kvj8GYDwYcz97KUElsD2wCQvxH2QoGRIm1Du7ZGda0tEZyVWCssk3yyYiSbbpq5xmw2cPhszv8R0rCEr1CZBIEaRm36yobqrezjSV4RKFNd46A+hqVEJQqcylKAPiKQSQDrAG+R0VZnaIMDtFTgfzDKQlFv9e7QUsbjMrhJTmkJO8G4GkaGrzZ+xGWkJAMkqQlSlWzAEkkgezGmpmaEdeDWKdKg4cmYAJMFRSYAJIJAPrUyhUqF4vKpRb/cG57HIcOHQ6oFIXIQCqSoItJNoNwAOCavn9Jny3is52U7UKaYyvNp7ogrDYJWtCQpKVKBNz4lz61p3WkKb71hzMjQpULom8Hh5+taqqJeymVYqJ0MHprNZ9HaT/wAttnTOoTmsSD+FIPswnxFR3kAaGrDaG0Frc7togqGqjOVPMxqeA+xmMDslQ2khK1hxTaFOqUE5QCrwJTcn8xNZ228aNFFJZ2bp1IBiI95jytQWLYCSFAz7r2vbUV1xShw6iR5cyKYhyD4hOpMXk2jXT5UU7JtET4OoubW+NQYVau8WDuymAZiRFrCB4QfWul+EyQeg1qFp7+KrmOc8N/PhVoQYWiRp5++uhHGuJXBqRYsCDrHl9zTSEOQmP6VJagiu9ToVPnVCsmUsZbDfTGyFGnFwRp9+tOYAUfCglR3CSfdSAJQmDRmHSRcEg8vpRGE2E8UypKW0j8TioH19ad/1DCtKyl0vLGqWUyPM8Oc0qAbi9llxBzSAEkmNITBM8JFqrzgE7qqNu9uXcQe4YaKGgq6QYzwdFK3j3dahwTzgWUlxKMsFSVLTYHfE33XE61ElbwaRwshu22srKjpdInqoCs4jaC02yGN1omdav9p49pSe7S624qxOUzp5RQOFcCwFWnKD4V2zaFJ3WNYzVGsJWSBub/OlTVgyfb9B9KVZUaC25he4YyJTmKlJMASReAoj8sxJ3ViNtKDOHbWgwVYpbgE3goy36lBP+FSZvNb/AGxtkHZ7bgjM6nLl1IhJ7wRvKUhZjiKwW2382GWh1BQULSAQNFCfEbReQmRbSupGEllmidwYXh0YhskoVFzFjcRbgbbqrMMgpxbwJyhM5lG0CQJ52Iqs7J7fUlCsKoyhYzJ3wtJCrdYINXOy8D+94xSVEgmCQN4GUkGRYECseKi6HGKaZbI2ml5S+6AXCFNpQDmJz5kCyQTAUkEnlyo57HrYa7lKvGQA4oeyhI0B4nly6muqcLAGHCkKcSSO9IENNXyhR/EvKIHSOJoPHYANsrUiVBSUqJVqTmA8XGZBFrSRO6rWWTxpWXODbQhkFIsblRuTxJO+qXsqnvS/i4/t1wjiWm5Sk8pM+lQbX2gf3Nphv+2xCi2kawCTnVxgI+NXmCw4bbQ0keFtISL7hYab7VrQuiVxcfrQ5WOBt1ogtExzG6PnUZaB3Ezf79KTEAOOHMSBYa3ihgFF0GxlJItwKfWrR5kcLG2m76UH3eV9MQBkULAXNr8TEUJjokbaMkkiKlUiplDwn1++NQHEaCCoE7tR15VUSWNbbBM/pRTcC9DIcgn3fSupdk1TEGYVrMsJn2iBf7tVpi9qqZlnCFCctlvEZlFW8JGgA41ncU4e7WRwt7qZ2fclkE6zr5CpsGslg4wpxRLy3HDf21W9BaOtR7U2gnDMKVYAQANBJsBbTjbhUrr3OqnH4D95lMlKUQQf5yL23gJj/VSk6VscVkqG9lLdTnadAQbgKsfUDpeov+1sRM50235p+NGYfGrw8Nu3SfZIsCBe29J0tpfgTVq6xnSFIeIB18OaOsUuSrJTTM81swt5gsFOcEDKZBB1jW+tuVM2FtRKWMyryogSI9kQfUgnTUmiNqYVxKCVO6DwnLkk7oJ3zeq9GBWy2G1hMgAgJhUnUkkHWZMisZu9FJtGiT2gTGn+4Uqy5Kvy/frXazL5xJ9jEpdWlzRoFUA5gO84TyQdIEK5zUmyMa7i0uNvNEtBBLRDZQhfj8RzR4yZTv3daNwzqzg1LJTIPhJJlUxlznjYXO5NCsYh9T0FxtTxsS3nXCRfLKjF7eEJFuNdN9EPJS7J2ARi21JSUBa0ZWhmWpIUFKylUXhKVXIgx6XmxHHGsa+ERmyqQXInIJEqA42gXi9zFTbTSMIpxTYKsS4EoUrUMpgZW835lkbzwTuM5tzDLWpxKHG21wCe8VkC/wCUHTNpY21qNvJSwnR6Ds3ZgJUQpKkAiVLUO7zFIUVQRLqpsNExJndUG1cRhwC2l5LjimyBlKYBSQcqQiwAQFRqbazWK2E7hnFFGNLwUfxZpSOoRCo6E1rGNgspbW80htSSFgKCBmQQMtlHxaSCDe9UlkhvB3YOzQpacQsknu8jY/KNVnqr4Cr5B5AVSbEcIbTe0COUfYrQsLNwIPvFWS9WNLkD2k9B89+lDu4lP6z9Bwop3DRqOZgddDQz+FA+/X5VdEWVg2gVJCinKd6ZnjefS2tBrxJCmwTKvENNba8PlRmIb1gWHG0bvW1COEFSDMnNFgOCgTf0pJDbJ3MQTb33H9LTTQojWddJtFS5LEagX4RHT0oLu54gGdfhb61VCskccA3b9f6GiGcbAiPnUYNgDpwv9/1p2Tkdf69aGgslxKpaX0pvZ0/+OLU/EtfwVHl+ld7Nkfu46n5VAXkMfVaxiY+nlWWGGxyFlZyKSpd0oczEBRiIUACByNXe2MSgeFay3bPKYJEEag/h3HfWUc7dvpTkSUq3Fa03I5Jkxu1KqmSb0WmlsOXtdxCnXMSyYjKQoeyhJFyNwJUDmsLJ5UPs7byELzNLCkHVO8TuP5h76oV9qMTM98oHilKEQDu8CRQL20FuKlasx/MoBR94ojCgc7NrttQdcYDCie8WfCTOWBKtdU5QYkmrE7HIglJUeYmsfidonDqQWXApSZ8UJOsbogW3daPwP7Q30e0EuDgbe+9ZPxclgpySwy3OCH83+kfSu1GP2js72F+o+tKp9GQuUR2PwOZpDRgd4pSy2hUkg+wlHoIPv0qdrBt4co7hsIeUiBdSu6SrVayomVncN3voHaGNU24hRYCFJJUCpz2juUd54xv48Qdn7VzKdcUsnxJClH2ioiSANTHGtOy6LrYZbUHGnAF5iQpJ1VZKgo/ze15Cs28wXFYlKGUuq8LbaVfhJIQFJuPEBod01bM4FbalrWkgrS2tUGUhK3CiSIkkBc24Rwobspiikuuj2gsRvvBMHlpU+w1pnOwXYlOJTiFPypP9mgpJEKF1KTvBFtRFzrNOTgHdnPlhas7b1km8nNCQTFkqBIEaH4apHZBSg0+ziXGlhCZKfZdVHtOpEBZMwdDAA3VV4rabqX3U4ltCiQlpKkewHEy6VgKOYHI6i2m6bVpdsiqR3Zn9mVKPgRGb/MoJA8yY6xRZxS2lkTYR6fSs7+/PMnvG0lbcKS6nUQTYkdRY7jHGr9zHIfSlaAoQAlQUIMwDvvv38KbJTwWeG26SAMovz+tqZiNrjNCyUm/03VSOSDAtXMbhiAFcecnrpQm6E0rLQYlGWcwE6yTAtqeNxTH8Qg5Lic6ZgzG6ffVHmMae80wkkSQmAtOhMxKZmdd9ulNSoOJq1qRlPjTEcRQZUjcRQncJiYHoPpQzuFB3R9++j1fgOBZIxKdMwA+zU7byN5Tu9fs1QrGSARNteunnUuGA5zNooc2Lgi3xmOSW1JG8fOm9kmS7kamElVzwESfcDQzxJQqYgepvRWwsR3WBddBCVZVhCiJAJTl0m9yBFJayHeCLtypHcoQFQHCcp6QQSeB+dednAOKUUpQokagDTqdBV12mxhWloEghKQlMaQAE/Kg9mdoHWbA5k8D8jqKqGgnshR2WxBE5An/Er6TTHOyzyQSrJAuYUTYa7utazB9q2VRmBSfUT5V3GYrvFqbSQQYBKrBIG7XxXndw4U5OgjG/sY1/ZTphQQYIm3Pf8KCU2RYgjravRUMQhKbGBFhFhpx0FrnlQz+BCrFPun3G/wB7qqMcCll2YGaVbI9mEf3Z94+dKnROSXEKadwT5XBxJKSFEypQzJMIn2dCCBu15Uacce4CUe0ICpAAyokJjdcRJNyRROKfaSCAs31gC3TS0fd6rUYppBygKUSQNZJnhl+FYNex0adm6xux+5YQta1uZ0G6yIScoyhOW4TJMAk6mqjsns4jDOOAyC8tMTwCSk/EHrQSNq4t3wKS53TfhUCkjIBEZgbjVOus9a72W2PiHHULaQSyiSvxBOsmImSbpOl4pDwXrKwlpUuuNLQZSlK1FCwkkBK05hEiDKSD4tTFBv7UQrDtNhKErS4pxxRIlSiVQBAJIyqIvEQI5CbXwCu/W54Y7qcpt49JE/ygj9aq9ibHlKniSUjNqqIIgSABCjmneNKSEabZOMYQpQfUpKT7MEwTJsqL6HprO6mNYJLOLJYVmwzwJVBlKHLkxvAgi3NXAVRbZ2c462pTac3dErVGuUAgkDfEikdlO4QLL6h3ZQFNqSZC80pGWbj9Be81esma9jSYbGNOAlCgsJMeG/x0HM+QNOxeJJTcADgLx68aZ2dS2cM2ppMAi/HMDCp43B8oowt+VMGVOHHig6GL9KRSYcA6+X1owswZ14ULiQYXFpTw68xG70pDTLM6AVAL24CmqdVwtFrTr6RS70iIAmKniVyFjgMwHIe4CpW2QALbp86jKSTJ+U/pRLDZqqIs640Q0qevvFZvbT+IGHYLQORrOVZQTMkBWcZYKbpEzNzwrV4xB7lZ4AfEUzsvGQ5gMuUC/Eqcza62CfKiTpBHLPP3sWXEJUTrpyv8KFUIq127hW2n1ttpyoSpQCZmNT8TVfh8OVrygTvO628k7hVqkiXsscFs4oSXXBBSRlSbX1lXISKrsfjA4vMBl+tzNXO2s68OpxRFlJsVeIg2snLpcHWdKzVR43y+plyxhBCcWsaKUOiiPnThjVnVa/8AUfrQ012tTMmOIV+Y+prtQzXKANE9sBlnFqZOZyAktqX7KwoJBskAGFE+6gdq7K7tRW2IRJyxaCLxxmLzyrR4baKXVFtwAluHGlfiSpMhSFb8qhPKx3xUGHcSQUODwKEAmYk2n3ATujlUVmjQn2d2jS5g8QpV3cn8YWlyLIdGnJBA0ser+xCncyUsKCUuNyvMnTuzAyEi9nBP6Vj8Xh8jjiEqBgEWI3ajryrQbN7UKZw7S0IJ/ds7ahBAIdgpOeIkGfDqeNQ1kuLtZLHtTstRd8RJCbRoL7+UyLdKcz3ZAw0ZhkUSnSUp1J3mxJ/pVU5tlx9+SuyzI3AHcI1GgHvqtw+PV3wdSZKDAVqFapMfykEjzNLomRYY50tZi2gLIVCU8j4YnUG8TzoraSVlDRUlKkkKaQDoMnhhItPiNjeyZNMQQXFEGZIyk8VRBPQmfKpNqYsoytlSVpBKEeAFFxkMKNjIBVaSIvelIUXg72USGytoSATnSDuULLSN4MRbkeFXizaKz2Madw7yXFqQorhQKZAVYTJMjNIIVHXfWgkGCNCAR0OlNMUlQxtHGurukgRv+9D8DTlKtQ/fAEiaLAlbPhH+EfCpcO2JNhpQrWJSG0kqAsBqNaIwzwN0kEcqGA9xIzWEe6iWk7qiAvRLYpJ4AG2y5lZKRvgnoCIHrfyoDZmyDiMG6EqKVZoEb0wDEczmFR7becCxmLamXB/CWmygYCi2sbzAKgeumlR7E2sMOpJJhCpCt/EpMD+b4mh20CxIx20MMtt1SHJzJi5MyIF5Ou/0NXOGwTbSZznvFpiCICTZR+G/hUmLyLU3i3BJ7pEAm0xOY8QmTbj0FVqkDEoWtBUXUXyaZkzqneT5/rMpOX0/kXycc2MtwZ0rQqVFKiTB1EG2qb9bUEvZLv5FG8eysD/UpIT76FRjVAQFECpBtVy0KIjQjnrWsYyiqHcXux/7kAPG4hJ/KJWqeeXwj/VUJWPwjzN/dEfGolKJuTJPGpGWirT1q9bZNrpHPNXr+lKjRgx/NSrP1YlZJ8MmcUhRIORtYURpmylOvMk1dI2i33XduPN5kzCSYKJJlBv4ifaBHGDGtVb+xkBSQlxSMwVlRMzAJ1EGJG81IX30NBttRTIUFpSlASUkmZmYJM3Bm9U5JsuMZPSbA9orELNtEBEEEQCSbJMyZ1POnMbPWErziEKSDZQuoHw+yTpJN+NMxOElrI02c2fWRKrGEk8bk7hrVscIUNpbjS6jxUdfvhFSpI09Hyf1f4AcBs/MYCcqRGZQMmZkdJI9BUi8EUIKFADLe2sW14dOU03ZbTgd7ywTnCSCfwwY8s0c6tcbsx7EBbLOQmQ4AYSdBIC41OWIJj0pGck1hoqXlSwvp8P6VYp26cLs1gqQlzvRlUld7KzKB9wquaQQ2oKEESCNCDJseBq82bsRvFYZLbi+8CQtZIJSWzBCQJF4nfPnTtdkJFRhnO/wzzziwgNQlpIPhKiQTnm5zZgAbcSDFXXZ7GhbOUnxIiN/hVJ9xB9RWV2Zhlt4ZaVgjvC24i9lJOYevhvOkVZ7DJQVuqzZEJubR4lAeI9d286aGBpdCs0qVnQ05S6YpV5pjiorOyqIMG8D0zr32N1Dd0mrFtwRVVMHQ+1NrC863vr8OFSoclVPYi1be5VZ7KZzquLDWb+VUjC6psftpwOkNOKQE28JIk75jW9vKgEaftF2ebbS4+gQSkJyySAStu6QTCLJgwBNZF1KSEpUsAEkEA3npqAZFz+lXX/UO8wGYvOOqWspIKxlTkULFJBVPMkC4PXG4xZDpIGgn03edVJUh2mw7b7SlsqcSfCgpGUR7MRYD8It76zmDxymlhaTcfZFabDYkM5nVELbWnK42RmBSQbjgdZHPlVars6hxQUy8kNqNs1yk8CRYjW9ja4qfHJJUxNZwdxyG8Q05iG05HEwXGwfDM+JYETEeKeR3zVIDRgbcwj0qHgnKVQShaDY9bE241zaGyi26QD/AAzdCtQUnSOMaeVbRaXZLVkLSMx5DWrQEZeGUX3ac/lULGUCAYnXkNTm9BQ2IxWaAJCR7/0rN3NjWAsbWPP1/SuUDFcq/SiK2XI2uFFJVGZCYSRcAwR86BDqiYKj/EKc3GQZn0j0puMwDiW0rDastwpWYEE77C4APGp+zuDU65J/s0XWdx4J8/h1FJZyaW9I2WBfS3hGmkpTmzKKSdTmtJnfBUJ4GqbaLpU4d1s2vr5W0pba2j3YKwQVboP3u+dVjLynS2ABKkpJn8xJv0gbudDHdEmMWWUKIVOYZhyIJA87g+lWOIeW62lTWqwhQ4gi8DnNqG28kBCUeR67z603s2sltTRElCpT0JzD/cPeKnokhwSYaULyMwVJk5hZRnqD+utCubSewpzNuKSVC8RusQQZBGmvEVcYxSGC46QYWBkF1eM6zN7AT58qpP3uUSUlS1GQlQEqNwDxib/pSsWhYbGLWEJcWqI/hoMWF/FAFk/GrLF7VBw6cO0JJX3jzh0KhZKUzrlA6TVVsbYqn8ShoKJccJzr1CEgSq+8wNdJIFFbRfS4+opgITCEBPhGRsZRZJi5lX+atarJNmp2M/mbEn2bGTe2nWRv61I8s/fKs1gMQUE3JnjNXTWJzCQa5JOpUaJ2hy1+IiJMiOIsOVO7y9BqX4zJjQ6ke7SLVK2uTWiYizdxORouaHdPE2FZLxTr86sttY7NkbBgJubTfQffOqdxR6eQ+VWiWEYNICpFs5vzyj5TQ7uEWp5SgAE8dJ09dK5gyO9B4AgXMcbCaOYWCtYO4i3UAj3EUSwhIDw6VhSgsSkEDUEEHobAGPX1qXGyl5SG8ybxE8hrxHWrnGoFwCbgSAdZuPp5muYZSG0EqnMAMsiZ5EnQVClWUM7hX30JOdaY4CTOmu7yi9T9+XPCtlKvylMJPPgD+lVv72FJUJ0G/wB330qLA4tcKicogrIEhPMmPCJGvKnxexphuI2C4uzUFOsKUEnf5Eee/SoGdgriVlCBJBBMqBGthY+tTbO2wQopKgAR7USQbedxRAxACsqhLZ/GJACtTpNzO/WnyksBjZF/2+P79P8A6z/ypUYcGx/f+8f8aVPnIdL2JNk53GVYafZMpOvhJJjoFSf81WSmkttqSkgJTfSBmNzNQskNJSlMSSMyiBe+7gBVcvaHf4pttBSElZSSRIKspCSob7kedaMqqKnaGIK1FUHL93P3vqTCYxKEACZTGXfAk5gOoJiosdhls4o4Yqz5VJTmiNQkzqbXmkpvKsiQdNN28HpU1SJ7Jdv4zNk13nymotl7RyqDoOkpVusd/K8GeVLEJCxfdOmvGhMNgChUyC2Qc3MHd1+lPoWbL7F+N1GY/mtNgo8d1UmKxCpVFlGQozeBaE8E2+FWmHbGaAqcqQIjVN8qgd9hVS4CXChJJKlQlKhqSYABGonfaphGhyND2WP7vgMTizZax+7sf4lnxqE6wB/tNVTKYAA3Rv3Ud21xaEN4bBtE5WGwpW7M4u8ngQD/ALqyyXFfmPqa1krM0XpkRr6Ve4X+zCwPCrQ7pGoniDurEB9fE0Rgttvs5u7cUAr2kmClXMpIgm2sTWPk8XNDWDYT4/IfOnqkJKtwEk8BxPCs212udBnu2SeYV8AsCh8ft95+y1+GZCEgJRy8IsTzMmsl4Z9sdh5xRUSqdb/d6geXNAjFq4j0FcVjlcvvpW6Qiy2YT3g893Khl4vI+udCQD6CJpbIxClPAGNDp0oTaCodXcaj4CqrpiDsXi4GokcOUXodzGJvOa+nPran9wF4cKtKc0+R+nxpuHUh0JQoQpIsRvj5x1qVFIZWqxBo7Y21A0skkgEcTB1sY1md9DlEEgp08q6WQN09DVOmqBWsmhVjmHAhRSoKIhWYkiBopHAa+HTfRuDYaY9t3PnFpT4eZAP131m3sdICSgCIAi0AdLedG4baCFgNuiI9lesTu6WrNouywO0sP/d+7/8AVKhxs1w3AZM7+9+qaVKkO37Fh2oGQAJtYe/Ws848UKbymIKT5ggj30qVax2Etl9t1of9R01aST1uPhaqvG//ANTnKR5CwpUqQuyB0+Emh2nDIv8Ad6VKhAtlnswyRO7MByETHSrbZYAeZMCQuRIm/nSpVPcfuh+5jNsPqW+tSjKiZJO+woOa5SrZGQ7MeNdBpUqAEVaVzNSpU0Bb4xlP7iwuBmK3AVbyBETxjnXoGydhYd4IC2GjOsISjd/KBSpVjPRtFGD2Y0E4xaRokuAcgDA91V+1f7VXUfAUqVaGRY4RZ7gp3d0s+fGtqz2QwobaWGjmUYJzr3hX81qVKsZuikZbaGy2xjy0AcnhtmUdRe5M++qnEthKyBoCOeoB30qVUiezoTIk1DSpUomkh+WlSpUyT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C:\Users\Monica\Documents\mali\workshop\ppt\pluv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586509"/>
            <a:ext cx="1167415" cy="155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888240"/>
            <a:ext cx="2510780" cy="1769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1218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N" sz="3200" b="1" dirty="0" smtClean="0">
                <a:solidFill>
                  <a:srgbClr val="224E25"/>
                </a:solidFill>
              </a:rPr>
              <a:t>Trees and the landscape</a:t>
            </a:r>
            <a:endParaRPr lang="fr-FR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1596856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ü"/>
            </a:pPr>
            <a:r>
              <a:rPr lang="en-IN" sz="2400" dirty="0">
                <a:solidFill>
                  <a:srgbClr val="224E25"/>
                </a:solidFill>
              </a:rPr>
              <a:t>Farmer Managed Natural Regeneration</a:t>
            </a:r>
            <a:endParaRPr lang="fr-FR" sz="2400" dirty="0">
              <a:solidFill>
                <a:srgbClr val="224E25"/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IN" sz="2400" dirty="0">
                <a:solidFill>
                  <a:srgbClr val="224E25"/>
                </a:solidFill>
              </a:rPr>
              <a:t>Tree-based Production </a:t>
            </a:r>
            <a:r>
              <a:rPr lang="en-IN" sz="2400" dirty="0" smtClean="0">
                <a:solidFill>
                  <a:srgbClr val="224E25"/>
                </a:solidFill>
              </a:rPr>
              <a:t>Systems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IN" sz="2400" dirty="0" smtClean="0">
                <a:solidFill>
                  <a:srgbClr val="224E25"/>
                </a:solidFill>
              </a:rPr>
              <a:t>Food banks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en-IN" sz="2400" dirty="0">
              <a:solidFill>
                <a:srgbClr val="224E25"/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IN" sz="2400" dirty="0" smtClean="0">
                <a:solidFill>
                  <a:srgbClr val="224E25"/>
                </a:solidFill>
              </a:rPr>
              <a:t>Rural Resources </a:t>
            </a:r>
            <a:br>
              <a:rPr lang="en-IN" sz="2400" dirty="0" smtClean="0">
                <a:solidFill>
                  <a:srgbClr val="224E25"/>
                </a:solidFill>
              </a:rPr>
            </a:br>
            <a:r>
              <a:rPr lang="en-IN" sz="2400" dirty="0" err="1" smtClean="0">
                <a:solidFill>
                  <a:srgbClr val="224E25"/>
                </a:solidFill>
              </a:rPr>
              <a:t>Centers</a:t>
            </a:r>
            <a:endParaRPr lang="fr-FR" sz="2400" dirty="0">
              <a:solidFill>
                <a:srgbClr val="224E25"/>
              </a:solidFill>
            </a:endParaRPr>
          </a:p>
        </p:txBody>
      </p:sp>
      <p:pic>
        <p:nvPicPr>
          <p:cNvPr id="4098" name="Picture 2" descr="http://1.bp.blogspot.com/-ZdKbrPaT3WU/UeAU_Y48T1I/AAAAAAAAK18/_xXfgYKuMj0/s1600/tr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613" y="2636912"/>
            <a:ext cx="308881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551588"/>
            <a:ext cx="3600400" cy="202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093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84438" y="53975"/>
            <a:ext cx="664686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224E25"/>
                </a:solidFill>
              </a:rPr>
              <a:t>Soil and water conservation technologies</a:t>
            </a:r>
            <a:endParaRPr lang="en-US" sz="3200" b="1" dirty="0" smtClean="0">
              <a:solidFill>
                <a:srgbClr val="224E25"/>
              </a:solidFill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484438" y="152400"/>
            <a:ext cx="0" cy="1044575"/>
          </a:xfrm>
          <a:prstGeom prst="line">
            <a:avLst/>
          </a:prstGeom>
          <a:ln w="25400">
            <a:solidFill>
              <a:srgbClr val="F68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35696" y="1596856"/>
            <a:ext cx="6264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224E25"/>
                </a:solidFill>
              </a:rPr>
              <a:t>Technologies are selected based on best practices analysis. i.e. 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Compost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Contour </a:t>
            </a:r>
            <a:r>
              <a:rPr lang="en-US" sz="2400" dirty="0" smtClean="0">
                <a:solidFill>
                  <a:srgbClr val="224E25"/>
                </a:solidFill>
              </a:rPr>
              <a:t>ridge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 </a:t>
            </a:r>
            <a:r>
              <a:rPr lang="en-US" sz="2400" dirty="0" err="1" smtClean="0">
                <a:solidFill>
                  <a:srgbClr val="224E25"/>
                </a:solidFill>
              </a:rPr>
              <a:t>Zai</a:t>
            </a:r>
            <a:endParaRPr lang="en-US" sz="2400" dirty="0" smtClean="0">
              <a:solidFill>
                <a:srgbClr val="224E25"/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</a:rPr>
              <a:t>Half moons 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en-US" sz="2400" dirty="0" smtClean="0">
              <a:solidFill>
                <a:srgbClr val="224E25"/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224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Others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449" y="4221088"/>
            <a:ext cx="3515883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933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7841</TotalTime>
  <Words>395</Words>
  <Application>Microsoft Office PowerPoint</Application>
  <PresentationFormat>On-screen Show (4:3)</PresentationFormat>
  <Paragraphs>91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Opportunities for partnership  between  Africa RISING and  the GCC- Mopti project </vt:lpstr>
      <vt:lpstr>The project structure</vt:lpstr>
      <vt:lpstr>Learning agenda</vt:lpstr>
      <vt:lpstr>Learning agenda</vt:lpstr>
      <vt:lpstr>Barriers to the adoption of resilient technologies</vt:lpstr>
      <vt:lpstr>Examples of technologies and learning agenda</vt:lpstr>
      <vt:lpstr>Agro- meteorological data</vt:lpstr>
      <vt:lpstr>Trees and the landscape</vt:lpstr>
      <vt:lpstr>Soil and water conservation technologies</vt:lpstr>
      <vt:lpstr>Rainfed agriculture practices</vt:lpstr>
      <vt:lpstr>Synergies with Africa RISING</vt:lpstr>
      <vt:lpstr>Technology parks</vt:lpstr>
      <vt:lpstr>Others collaborations with  Africa RISING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Cynthia Bantilan</dc:creator>
  <cp:lastModifiedBy>pc</cp:lastModifiedBy>
  <cp:revision>592</cp:revision>
  <cp:lastPrinted>2014-08-22T07:59:20Z</cp:lastPrinted>
  <dcterms:created xsi:type="dcterms:W3CDTF">2013-03-14T10:22:54Z</dcterms:created>
  <dcterms:modified xsi:type="dcterms:W3CDTF">2015-02-25T22:11:27Z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0008009031000000000001023620</vt:lpwstr>
  </property>
</Properties>
</file>